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68" r:id="rId4"/>
    <p:sldId id="269" r:id="rId5"/>
    <p:sldId id="257" r:id="rId6"/>
    <p:sldId id="272" r:id="rId7"/>
    <p:sldId id="266" r:id="rId8"/>
    <p:sldId id="270" r:id="rId9"/>
    <p:sldId id="273" r:id="rId10"/>
    <p:sldId id="258" r:id="rId11"/>
    <p:sldId id="267" r:id="rId12"/>
    <p:sldId id="259" r:id="rId13"/>
    <p:sldId id="260" r:id="rId14"/>
    <p:sldId id="271" r:id="rId15"/>
    <p:sldId id="274" r:id="rId16"/>
    <p:sldId id="261" r:id="rId17"/>
    <p:sldId id="262" r:id="rId18"/>
    <p:sldId id="263" r:id="rId19"/>
    <p:sldId id="26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, imag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pPr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v-tlse2.fr/accueil/formation-insertion/licence-etudes-anglophone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dema.univ-tlse2.f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ema.univ-tlse2.fr" TargetMode="External"/><Relationship Id="rId2" Type="http://schemas.openxmlformats.org/officeDocument/2006/relationships/hyperlink" Target="mailto:sylvie.maurel@univ-tlse2.fr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ema.univ-tlse2.fr/accueil/toutes-nos-formations/licence-presentation/premiere-anne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Présentation licence études anglophones (LLCER)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fr-FR" sz="3200" dirty="0" smtClean="0"/>
              <a:t>DEMA : Département d’Etudes du Monde Anglophone</a:t>
            </a:r>
          </a:p>
          <a:p>
            <a:endParaRPr lang="fr-FR" sz="3200" dirty="0" smtClean="0"/>
          </a:p>
          <a:p>
            <a:r>
              <a:rPr lang="fr-FR" sz="3200" dirty="0" smtClean="0"/>
              <a:t>Université de Toulouse - Jean Jaurès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xmlns="" val="49302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Pourquoi faut-il bien réfléchir au choix de la mineure 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cours de mineure ont presque le même poids que les UE d’anglais en L1 (volume horaire et coefficients).</a:t>
            </a:r>
          </a:p>
          <a:p>
            <a:r>
              <a:rPr lang="fr-FR" dirty="0" smtClean="0"/>
              <a:t>En cours de mineure, vous serez avec les </a:t>
            </a:r>
            <a:r>
              <a:rPr lang="fr-FR" dirty="0" err="1" smtClean="0"/>
              <a:t>étudiant.e.s</a:t>
            </a:r>
            <a:r>
              <a:rPr lang="fr-FR" dirty="0" smtClean="0"/>
              <a:t> dont c’est la majeure</a:t>
            </a:r>
            <a:r>
              <a:rPr lang="fr-FR" dirty="0"/>
              <a:t>.</a:t>
            </a:r>
            <a:r>
              <a:rPr lang="fr-FR" dirty="0" smtClean="0"/>
              <a:t> </a:t>
            </a:r>
          </a:p>
          <a:p>
            <a:r>
              <a:rPr lang="fr-FR" dirty="0" smtClean="0"/>
              <a:t>Exemple : mineure espagnol </a:t>
            </a:r>
            <a:r>
              <a:rPr lang="fr-FR" dirty="0">
                <a:latin typeface="Wingdings"/>
                <a:ea typeface="Wingdings"/>
                <a:cs typeface="Wingdings"/>
              </a:rPr>
              <a:t></a:t>
            </a:r>
            <a:r>
              <a:rPr lang="fr-FR" dirty="0" smtClean="0"/>
              <a:t> mêmes cours, mêmes évaluations, mêmes attentes que pour les </a:t>
            </a:r>
            <a:r>
              <a:rPr lang="fr-FR" dirty="0" err="1" smtClean="0"/>
              <a:t>étudiant.e.s</a:t>
            </a:r>
            <a:r>
              <a:rPr lang="fr-FR" dirty="0" smtClean="0"/>
              <a:t> en licence d’espagnol.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23520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Pour s’informer sur le contenu des cours de mineure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Voir site </a:t>
            </a:r>
            <a:r>
              <a:rPr lang="fr-FR" u="sng" dirty="0" smtClean="0"/>
              <a:t>de l’université</a:t>
            </a:r>
            <a:r>
              <a:rPr lang="fr-FR" dirty="0" smtClean="0"/>
              <a:t> (et non pas du DEMA) :</a:t>
            </a:r>
            <a:endParaRPr lang="fr-FR" dirty="0"/>
          </a:p>
          <a:p>
            <a:r>
              <a:rPr lang="fr-FR" u="sng" dirty="0">
                <a:hlinkClick r:id="rId2"/>
              </a:rPr>
              <a:t>https://www.univ-tlse2.fr/accueil/formation-insertion/licence-etudes-</a:t>
            </a:r>
            <a:r>
              <a:rPr lang="fr-FR" u="sng" dirty="0" smtClean="0">
                <a:hlinkClick r:id="rId2"/>
              </a:rPr>
              <a:t>anglophones</a:t>
            </a:r>
            <a:r>
              <a:rPr lang="fr-FR" dirty="0" smtClean="0"/>
              <a:t> </a:t>
            </a:r>
          </a:p>
          <a:p>
            <a:r>
              <a:rPr lang="fr-FR" dirty="0" smtClean="0"/>
              <a:t>Puis </a:t>
            </a:r>
            <a:r>
              <a:rPr lang="fr-FR" dirty="0"/>
              <a:t>cliquer sur « Programme », puis sur UE 103 et UE 104, puis sur le code de l’UE qui vous intéresse. Même chose pour le second </a:t>
            </a:r>
            <a:r>
              <a:rPr lang="fr-FR" dirty="0" smtClean="0"/>
              <a:t>semestre : </a:t>
            </a:r>
            <a:r>
              <a:rPr lang="fr-FR" dirty="0"/>
              <a:t>UE 203 et UE 204. </a:t>
            </a:r>
          </a:p>
        </p:txBody>
      </p:sp>
    </p:spTree>
    <p:extLst>
      <p:ext uri="{BB962C8B-B14F-4D97-AF65-F5344CB8AC3E}">
        <p14:creationId xmlns:p14="http://schemas.microsoft.com/office/powerpoint/2010/main" xmlns="" val="56393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 partir de la L2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Possibilité de poursuivre sa mineure</a:t>
            </a:r>
          </a:p>
          <a:p>
            <a:r>
              <a:rPr lang="fr-FR" dirty="0" smtClean="0"/>
              <a:t>Ou de se recentrer sur l’anglais pour consolider sa formation d’angliciste (« parcours centré » recommandé pour l’entrée en Master par exemple)</a:t>
            </a:r>
          </a:p>
        </p:txBody>
      </p:sp>
    </p:spTree>
    <p:extLst>
      <p:ext uri="{BB962C8B-B14F-4D97-AF65-F5344CB8AC3E}">
        <p14:creationId xmlns:p14="http://schemas.microsoft.com/office/powerpoint/2010/main" xmlns="" val="329662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smtClean="0"/>
              <a:t>Une année universitaire = deux semestres </a:t>
            </a:r>
            <a:br>
              <a:rPr lang="fr-FR" sz="3200" dirty="0" smtClean="0"/>
            </a:br>
            <a:r>
              <a:rPr lang="fr-FR" sz="3200" dirty="0" smtClean="0"/>
              <a:t>de 12 semaines de cours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Cours (TD) à 35 étudiants pour la plupart</a:t>
            </a:r>
          </a:p>
          <a:p>
            <a:r>
              <a:rPr lang="fr-FR" dirty="0" smtClean="0"/>
              <a:t>Peu de cours magistraux en L1 LLCER (civilisation et linguistique uniquement)</a:t>
            </a:r>
          </a:p>
          <a:p>
            <a:r>
              <a:rPr lang="fr-FR" dirty="0" smtClean="0"/>
              <a:t>Session d’examen à la fin de chaque semestre (janvier et mai) + contrôle continu en cours de semestre</a:t>
            </a:r>
          </a:p>
          <a:p>
            <a:r>
              <a:rPr lang="fr-FR" dirty="0"/>
              <a:t>S</a:t>
            </a:r>
            <a:r>
              <a:rPr lang="fr-FR" dirty="0" smtClean="0"/>
              <a:t>ession de rattrapage en juin</a:t>
            </a:r>
          </a:p>
          <a:p>
            <a:r>
              <a:rPr lang="fr-FR" dirty="0" smtClean="0"/>
              <a:t>Un système de </a:t>
            </a:r>
            <a:r>
              <a:rPr lang="fr-FR" u="sng" dirty="0" smtClean="0"/>
              <a:t>tutorat</a:t>
            </a:r>
          </a:p>
          <a:p>
            <a:r>
              <a:rPr lang="fr-FR" dirty="0" smtClean="0"/>
              <a:t>Un service d’enseignement à distance (SED) pour les </a:t>
            </a:r>
            <a:r>
              <a:rPr lang="fr-FR" dirty="0" err="1" smtClean="0"/>
              <a:t>étudiant.e.s</a:t>
            </a:r>
            <a:r>
              <a:rPr lang="fr-FR" dirty="0" smtClean="0"/>
              <a:t> </a:t>
            </a:r>
            <a:r>
              <a:rPr lang="fr-FR" dirty="0" err="1" smtClean="0"/>
              <a:t>salarié.e.s</a:t>
            </a:r>
            <a:r>
              <a:rPr lang="fr-FR" dirty="0" smtClean="0"/>
              <a:t> ou qui vivent loin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7988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3. Les séjours à l’étranger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355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Vivement recommandés pour améliorer son oral et compléter ses connaissances universitaires par l’expérience du terrain</a:t>
            </a:r>
          </a:p>
          <a:p>
            <a:r>
              <a:rPr lang="fr-FR" dirty="0" smtClean="0"/>
              <a:t>Très valorisés dans les CV</a:t>
            </a:r>
          </a:p>
          <a:p>
            <a:r>
              <a:rPr lang="fr-FR" dirty="0" smtClean="0"/>
              <a:t>Expérience humaine inoubliable</a:t>
            </a:r>
          </a:p>
          <a:p>
            <a:r>
              <a:rPr lang="fr-FR" dirty="0" smtClean="0"/>
              <a:t>Envisager un séjour d’un semestre ou d’un 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885170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Les différentes possibilités de longs séjours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Pour étudier en Europe : Erasmus ou conventions avec des universités au Royaume-Uni et en Irlande</a:t>
            </a:r>
            <a:r>
              <a:rPr lang="fr-FR" dirty="0"/>
              <a:t> </a:t>
            </a:r>
            <a:r>
              <a:rPr lang="fr-FR" dirty="0" smtClean="0"/>
              <a:t>(par exemple, Oxford, Reading, Edimbourg, Galway, etc.)</a:t>
            </a:r>
          </a:p>
          <a:p>
            <a:r>
              <a:rPr lang="fr-FR" dirty="0" smtClean="0"/>
              <a:t>Ou bien, échanges avec des universités en Amérique du Nord (Etats-Unis et Canada) et en Australie</a:t>
            </a:r>
          </a:p>
          <a:p>
            <a:r>
              <a:rPr lang="fr-FR" dirty="0" smtClean="0"/>
              <a:t>Pour enseigner le français à l’étranger, postes d’assistants de langue et de lecteurs (départ après la L3)</a:t>
            </a:r>
          </a:p>
          <a:p>
            <a:r>
              <a:rPr lang="fr-FR" dirty="0" smtClean="0"/>
              <a:t>Stages ou jobs à l’étranger (au pair, </a:t>
            </a:r>
            <a:r>
              <a:rPr lang="fr-FR" dirty="0" err="1" smtClean="0"/>
              <a:t>wwoofing</a:t>
            </a:r>
            <a:r>
              <a:rPr lang="fr-FR" dirty="0" smtClean="0"/>
              <a:t>, etc.)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6737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 Les débouchés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Carrières de l’enseignement et de l’éducation nationale</a:t>
            </a:r>
          </a:p>
          <a:p>
            <a:r>
              <a:rPr lang="fr-FR" dirty="0" smtClean="0"/>
              <a:t>Carrières de la traduction et de l’interprétation (à condition d’avoir deux langues étrangères)</a:t>
            </a:r>
          </a:p>
          <a:p>
            <a:r>
              <a:rPr lang="fr-FR" dirty="0" smtClean="0"/>
              <a:t>Carrières de la culture</a:t>
            </a:r>
          </a:p>
          <a:p>
            <a:r>
              <a:rPr lang="fr-FR" dirty="0" smtClean="0"/>
              <a:t>Concours de la fonction publique d’état et territoriale</a:t>
            </a:r>
          </a:p>
          <a:p>
            <a:r>
              <a:rPr lang="fr-FR" dirty="0" smtClean="0"/>
              <a:t>Communication</a:t>
            </a:r>
          </a:p>
          <a:p>
            <a:r>
              <a:rPr lang="fr-FR" dirty="0" smtClean="0"/>
              <a:t>Journalisme</a:t>
            </a:r>
          </a:p>
          <a:p>
            <a:r>
              <a:rPr lang="fr-FR" dirty="0" smtClean="0"/>
              <a:t>Edition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6686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 Quelques conseils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smtClean="0"/>
              <a:t>Pour s’épanouir en licence d’études anglophones, il faut aimer lire (en anglais), aimer apprendre et approfondir, être </a:t>
            </a:r>
            <a:r>
              <a:rPr lang="fr-FR" dirty="0" err="1" smtClean="0"/>
              <a:t>passionné.e</a:t>
            </a:r>
            <a:r>
              <a:rPr lang="fr-FR" dirty="0" smtClean="0"/>
              <a:t> par le monde anglophone</a:t>
            </a:r>
          </a:p>
          <a:p>
            <a:r>
              <a:rPr lang="fr-FR" dirty="0" smtClean="0"/>
              <a:t>Etre </a:t>
            </a:r>
            <a:r>
              <a:rPr lang="fr-FR" dirty="0" err="1" smtClean="0"/>
              <a:t>prêt.e</a:t>
            </a:r>
            <a:r>
              <a:rPr lang="fr-FR" dirty="0" smtClean="0"/>
              <a:t> à fournir beaucoup de travail personnel : une petite vingtaine de cours par semaine ; au moins autant de travail personnel, si ce n’est plus</a:t>
            </a:r>
          </a:p>
          <a:p>
            <a:r>
              <a:rPr lang="fr-FR" dirty="0" smtClean="0"/>
              <a:t>Se mettre au travail très vite, dès le début des cours (autour de la mi-septembre). Un semestre universitaire, c’est très court.</a:t>
            </a:r>
          </a:p>
          <a:p>
            <a:r>
              <a:rPr lang="fr-FR" dirty="0"/>
              <a:t>Arriver aux premiers cours en ayant lu les ouvrages au </a:t>
            </a:r>
            <a:r>
              <a:rPr lang="fr-FR" dirty="0" smtClean="0"/>
              <a:t>programme pour ne pas prendre de retard.</a:t>
            </a:r>
          </a:p>
          <a:p>
            <a:r>
              <a:rPr lang="fr-FR" dirty="0" smtClean="0"/>
              <a:t>Etre </a:t>
            </a:r>
            <a:r>
              <a:rPr lang="fr-FR" dirty="0" err="1" smtClean="0"/>
              <a:t>assidu.e</a:t>
            </a:r>
            <a:endParaRPr lang="fr-FR" dirty="0" smtClean="0"/>
          </a:p>
          <a:p>
            <a:r>
              <a:rPr lang="fr-FR" b="1" dirty="0" smtClean="0"/>
              <a:t>Journée Portes Ouvertes</a:t>
            </a:r>
            <a:r>
              <a:rPr lang="fr-FR" dirty="0" smtClean="0"/>
              <a:t> : samedi 11 février 2023 (9h30-16h)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0611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3251" y="244158"/>
            <a:ext cx="7345362" cy="133985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3600" dirty="0" smtClean="0"/>
              <a:t>• Si vous avez des questions, n’hésitez pas à me contacter : </a:t>
            </a:r>
            <a:r>
              <a:rPr lang="fr-FR" sz="3600" dirty="0" err="1" smtClean="0"/>
              <a:t>sylvie.maurel@</a:t>
            </a:r>
            <a:r>
              <a:rPr lang="fr-FR" sz="3600" err="1" smtClean="0"/>
              <a:t>univ</a:t>
            </a:r>
            <a:r>
              <a:rPr lang="fr-FR" sz="3600" smtClean="0"/>
              <a:t>-tlse2.fr</a:t>
            </a:r>
            <a:endParaRPr lang="fr-FR" sz="3600" dirty="0" smtClean="0"/>
          </a:p>
          <a:p>
            <a:pPr marL="0" indent="0">
              <a:buNone/>
            </a:pPr>
            <a:r>
              <a:rPr lang="fr-FR" sz="3600" dirty="0" smtClean="0"/>
              <a:t>• Le site du DEMA est une bonne source d’information (plus lisible que le site de l’université) ; il est régulièrement mis à jour : </a:t>
            </a:r>
            <a:r>
              <a:rPr lang="fr-FR" sz="3600" dirty="0" smtClean="0">
                <a:hlinkClick r:id="rId2"/>
              </a:rPr>
              <a:t>https://dema.univ-tlse2.fr</a:t>
            </a:r>
            <a:endParaRPr lang="fr-FR" sz="3600" dirty="0" smtClean="0"/>
          </a:p>
          <a:p>
            <a:pPr marL="0" indent="0">
              <a:buNone/>
            </a:pPr>
            <a:r>
              <a:rPr lang="fr-FR" sz="3600" dirty="0" smtClean="0"/>
              <a:t>• Tous mes vœux pour votre année de terminale, le bac et </a:t>
            </a:r>
            <a:r>
              <a:rPr lang="fr-FR" sz="3600" dirty="0" err="1" smtClean="0"/>
              <a:t>Parcoursup</a:t>
            </a:r>
            <a:r>
              <a:rPr lang="fr-FR" sz="3600" dirty="0" smtClean="0"/>
              <a:t>. Merci et à bientôt au DEMA !</a:t>
            </a:r>
          </a:p>
          <a:p>
            <a:pPr marL="0" indent="0">
              <a:buNone/>
            </a:pP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xmlns="" val="35555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4800" dirty="0" smtClean="0"/>
              <a:t>CONTACT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fr-FR" sz="3200" dirty="0" smtClean="0"/>
          </a:p>
          <a:p>
            <a:r>
              <a:rPr lang="fr-FR" sz="2800" b="1" dirty="0"/>
              <a:t>R</a:t>
            </a:r>
            <a:r>
              <a:rPr lang="fr-FR" sz="2800" b="1" dirty="0" smtClean="0"/>
              <a:t>esponsable pédagogique L1 LLCER : </a:t>
            </a:r>
          </a:p>
          <a:p>
            <a:r>
              <a:rPr lang="fr-FR" sz="2800" b="1" dirty="0" smtClean="0">
                <a:hlinkClick r:id="rId2"/>
              </a:rPr>
              <a:t>sylvie.maurel@univ-tlse2.fr</a:t>
            </a:r>
            <a:endParaRPr lang="fr-FR" sz="2800" b="1" dirty="0" smtClean="0"/>
          </a:p>
          <a:p>
            <a:endParaRPr lang="fr-FR" sz="2800" b="1" dirty="0" smtClean="0"/>
          </a:p>
          <a:p>
            <a:r>
              <a:rPr lang="fr-FR" sz="2800" b="1" dirty="0" smtClean="0"/>
              <a:t>Site du DEMA: </a:t>
            </a:r>
            <a:r>
              <a:rPr lang="fr-FR" sz="2800" b="1" dirty="0" smtClean="0">
                <a:hlinkClick r:id="rId3"/>
              </a:rPr>
              <a:t>https://dema.univ-tlse2.fr</a:t>
            </a:r>
            <a:endParaRPr lang="fr-FR" sz="2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09964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la 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1. Les études d’anglais à l’université</a:t>
            </a:r>
          </a:p>
          <a:p>
            <a:r>
              <a:rPr lang="fr-FR" dirty="0" smtClean="0"/>
              <a:t>2. Comment s’organise la L1 LLCER</a:t>
            </a:r>
          </a:p>
          <a:p>
            <a:r>
              <a:rPr lang="fr-FR" dirty="0" smtClean="0"/>
              <a:t>3. Les séjours à l’étranger</a:t>
            </a:r>
          </a:p>
          <a:p>
            <a:r>
              <a:rPr lang="fr-FR" dirty="0" smtClean="0"/>
              <a:t>4. Les débouchés</a:t>
            </a:r>
          </a:p>
          <a:p>
            <a:r>
              <a:rPr lang="fr-FR" dirty="0" smtClean="0"/>
              <a:t>5. Quelques conseils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5910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1. Les études d’anglais à l’université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4534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Un ensemble de disciplines et d’aires géographiques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D</a:t>
            </a:r>
            <a:r>
              <a:rPr lang="fr-FR" dirty="0" smtClean="0"/>
              <a:t>es cours de littérature,</a:t>
            </a:r>
          </a:p>
          <a:p>
            <a:r>
              <a:rPr lang="fr-FR" dirty="0"/>
              <a:t>d</a:t>
            </a:r>
            <a:r>
              <a:rPr lang="fr-FR" dirty="0" smtClean="0"/>
              <a:t>e civilisation</a:t>
            </a:r>
            <a:r>
              <a:rPr lang="fr-FR" dirty="0"/>
              <a:t> </a:t>
            </a:r>
            <a:r>
              <a:rPr lang="fr-FR" dirty="0" smtClean="0"/>
              <a:t>(histoire et sociologie, institutions),</a:t>
            </a:r>
          </a:p>
          <a:p>
            <a:r>
              <a:rPr lang="fr-FR" dirty="0"/>
              <a:t>d</a:t>
            </a:r>
            <a:r>
              <a:rPr lang="fr-FR" dirty="0" smtClean="0"/>
              <a:t>e linguistique et phonologie,</a:t>
            </a:r>
          </a:p>
          <a:p>
            <a:r>
              <a:rPr lang="fr-FR" dirty="0"/>
              <a:t>d</a:t>
            </a:r>
            <a:r>
              <a:rPr lang="fr-FR" dirty="0" smtClean="0"/>
              <a:t>e traduction,</a:t>
            </a:r>
          </a:p>
          <a:p>
            <a:r>
              <a:rPr lang="fr-FR" dirty="0"/>
              <a:t>d</a:t>
            </a:r>
            <a:r>
              <a:rPr lang="fr-FR" dirty="0" smtClean="0"/>
              <a:t>’histoire de l’art, d’analyse de l’image, d’études filmiques</a:t>
            </a:r>
          </a:p>
          <a:p>
            <a:r>
              <a:rPr lang="fr-FR" dirty="0"/>
              <a:t>d</a:t>
            </a:r>
            <a:r>
              <a:rPr lang="fr-FR" dirty="0" smtClean="0"/>
              <a:t>ans toutes les aires du monde anglophone : Grande-Bretagne, Irlande, Etats-Unis, Canada, Caraïbe, Inde, Afrique anglophone, Australie, etc.</a:t>
            </a:r>
          </a:p>
        </p:txBody>
      </p:sp>
    </p:spTree>
    <p:extLst>
      <p:ext uri="{BB962C8B-B14F-4D97-AF65-F5344CB8AC3E}">
        <p14:creationId xmlns:p14="http://schemas.microsoft.com/office/powerpoint/2010/main" xmlns="" val="186782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La langue n’est plus simplement un outil de communication mais un objet d’étude.</a:t>
            </a:r>
          </a:p>
          <a:p>
            <a:r>
              <a:rPr lang="fr-FR" dirty="0" smtClean="0"/>
              <a:t>Approfondissement des connaissances en langue mais, surtout, initiation aux différentes disciplines qui constituent les études anglophones.</a:t>
            </a:r>
          </a:p>
          <a:p>
            <a:r>
              <a:rPr lang="fr-FR" dirty="0" smtClean="0"/>
              <a:t>Bon niveau d’anglais requis : il faut pouvoir suivre les cours en anglais, lire des ouvrages en anglais, savoir s’exprimer à l’oral et à l’écrit dans une langue complexe.</a:t>
            </a:r>
          </a:p>
          <a:p>
            <a:r>
              <a:rPr lang="fr-FR" dirty="0" smtClean="0"/>
              <a:t>Bon niveau de français requis : notamment pour les cours de traduction (mais pas seulement).</a:t>
            </a:r>
          </a:p>
        </p:txBody>
      </p:sp>
    </p:spTree>
    <p:extLst>
      <p:ext uri="{BB962C8B-B14F-4D97-AF65-F5344CB8AC3E}">
        <p14:creationId xmlns:p14="http://schemas.microsoft.com/office/powerpoint/2010/main" xmlns="" val="138290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Pour s’informer sur le contenu des cours de L1 LLCER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</a:t>
            </a:r>
            <a:r>
              <a:rPr lang="fr-FR" dirty="0" smtClean="0"/>
              <a:t>oir le </a:t>
            </a:r>
            <a:r>
              <a:rPr lang="fr-FR" u="sng" dirty="0" smtClean="0"/>
              <a:t>site du DEMA</a:t>
            </a:r>
            <a:r>
              <a:rPr lang="fr-FR" dirty="0" smtClean="0"/>
              <a:t> :</a:t>
            </a:r>
          </a:p>
          <a:p>
            <a:r>
              <a:rPr lang="fr-FR" u="sng" dirty="0" smtClean="0">
                <a:hlinkClick r:id="rId2"/>
              </a:rPr>
              <a:t>https</a:t>
            </a:r>
            <a:r>
              <a:rPr lang="fr-FR" u="sng" dirty="0">
                <a:hlinkClick r:id="rId2"/>
              </a:rPr>
              <a:t>://dema.univ-tlse2.fr/accueil/toutes-nos-formations/licence-presentation/premiere-</a:t>
            </a:r>
            <a:r>
              <a:rPr lang="fr-FR" u="sng" dirty="0" smtClean="0">
                <a:hlinkClick r:id="rId2"/>
              </a:rPr>
              <a:t>annee</a:t>
            </a:r>
            <a:endParaRPr lang="fr-FR" u="sng" dirty="0"/>
          </a:p>
          <a:p>
            <a:r>
              <a:rPr lang="fr-FR" dirty="0"/>
              <a:t>À consulter avant les choix </a:t>
            </a:r>
            <a:r>
              <a:rPr lang="fr-FR" dirty="0" err="1"/>
              <a:t>Parcoursup</a:t>
            </a:r>
            <a:r>
              <a:rPr lang="fr-FR" dirty="0"/>
              <a:t> pour éviter les erreurs </a:t>
            </a:r>
            <a:r>
              <a:rPr lang="fr-FR" dirty="0" smtClean="0"/>
              <a:t>d’aiguillage</a:t>
            </a:r>
            <a:r>
              <a:rPr lang="mr-IN" dirty="0" smtClean="0"/>
              <a:t>…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81960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2. Comment s’organise la L1 LLCER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0734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première année : une année quasi </a:t>
            </a:r>
            <a:r>
              <a:rPr lang="fr-FR" dirty="0" err="1" smtClean="0"/>
              <a:t>bidisciplinaire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Une majeure (l’anglais) ET une mineure</a:t>
            </a:r>
          </a:p>
          <a:p>
            <a:r>
              <a:rPr lang="fr-FR" dirty="0" smtClean="0"/>
              <a:t>Mineure à choisir avec soin dans la liste suivante :</a:t>
            </a:r>
          </a:p>
          <a:p>
            <a:pPr lvl="2"/>
            <a:r>
              <a:rPr lang="fr-FR" dirty="0"/>
              <a:t>Sciences du langage</a:t>
            </a:r>
          </a:p>
          <a:p>
            <a:pPr lvl="2"/>
            <a:r>
              <a:rPr lang="fr-FR" dirty="0"/>
              <a:t>Histoire</a:t>
            </a:r>
          </a:p>
          <a:p>
            <a:pPr lvl="2"/>
            <a:r>
              <a:rPr lang="fr-FR" dirty="0"/>
              <a:t>Lettres modernes</a:t>
            </a:r>
          </a:p>
          <a:p>
            <a:pPr lvl="2"/>
            <a:r>
              <a:rPr lang="fr-FR" dirty="0"/>
              <a:t>Autre langue : allemand, arabe, catalan, espagnol, italien, occitan, portugais, russe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4392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308</TotalTime>
  <Words>470</Words>
  <Application>Microsoft Macintosh PowerPoint</Application>
  <PresentationFormat>Affichage à l'écran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Capital</vt:lpstr>
      <vt:lpstr>Présentation licence études anglophones (LLCER)</vt:lpstr>
      <vt:lpstr>CONTACT</vt:lpstr>
      <vt:lpstr>Plan de la présentation</vt:lpstr>
      <vt:lpstr>1. Les études d’anglais à l’université</vt:lpstr>
      <vt:lpstr>Un ensemble de disciplines et d’aires géographiques</vt:lpstr>
      <vt:lpstr>Diapositive 6</vt:lpstr>
      <vt:lpstr>Pour s’informer sur le contenu des cours de L1 LLCER</vt:lpstr>
      <vt:lpstr>2. Comment s’organise la L1 LLCER</vt:lpstr>
      <vt:lpstr>La première année : une année quasi bidisciplinaire</vt:lpstr>
      <vt:lpstr>Pourquoi faut-il bien réfléchir au choix de la mineure ?</vt:lpstr>
      <vt:lpstr>Pour s’informer sur le contenu des cours de mineure</vt:lpstr>
      <vt:lpstr>A partir de la L2</vt:lpstr>
      <vt:lpstr>Une année universitaire = deux semestres  de 12 semaines de cours</vt:lpstr>
      <vt:lpstr>3. Les séjours à l’étranger</vt:lpstr>
      <vt:lpstr>Diapositive 15</vt:lpstr>
      <vt:lpstr>Les différentes possibilités de longs séjours</vt:lpstr>
      <vt:lpstr>4. Les débouchés</vt:lpstr>
      <vt:lpstr>5. Quelques conseils</vt:lpstr>
      <vt:lpstr>Diapositive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Faire des études d’anglais à l’université</dc:title>
  <dc:creator>SLEZAK MARIA</dc:creator>
  <cp:lastModifiedBy>Aidat</cp:lastModifiedBy>
  <cp:revision>31</cp:revision>
  <dcterms:created xsi:type="dcterms:W3CDTF">2021-12-13T13:16:44Z</dcterms:created>
  <dcterms:modified xsi:type="dcterms:W3CDTF">2023-01-06T08:18:11Z</dcterms:modified>
</cp:coreProperties>
</file>