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6" r:id="rId6"/>
    <p:sldId id="260" r:id="rId7"/>
    <p:sldId id="262" r:id="rId8"/>
    <p:sldId id="263" r:id="rId9"/>
    <p:sldId id="264" r:id="rId10"/>
    <p:sldId id="265" r:id="rId1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6" d="100"/>
          <a:sy n="96" d="100"/>
        </p:scale>
        <p:origin x="178" y="77"/>
      </p:cViewPr>
      <p:guideLst>
        <p:guide orient="horz" pos="2160"/>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11594E0-3198-4725-8A0B-A5D52A974577}"/>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C8801E77-C395-4F99-A34F-19DE0F4004A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F9CBF89A-BEF2-43AC-B97D-6E24CA09A7A8}"/>
              </a:ext>
            </a:extLst>
          </p:cNvPr>
          <p:cNvSpPr>
            <a:spLocks noGrp="1"/>
          </p:cNvSpPr>
          <p:nvPr>
            <p:ph type="dt" sz="half" idx="10"/>
          </p:nvPr>
        </p:nvSpPr>
        <p:spPr/>
        <p:txBody>
          <a:bodyPr/>
          <a:lstStyle/>
          <a:p>
            <a:fld id="{488F2EDF-35FC-4E06-B95B-C2160E3EB084}" type="datetimeFigureOut">
              <a:rPr lang="fr-FR" smtClean="0"/>
              <a:pPr/>
              <a:t>06/05/2025</a:t>
            </a:fld>
            <a:endParaRPr lang="fr-FR"/>
          </a:p>
        </p:txBody>
      </p:sp>
      <p:sp>
        <p:nvSpPr>
          <p:cNvPr id="5" name="Espace réservé du pied de page 4">
            <a:extLst>
              <a:ext uri="{FF2B5EF4-FFF2-40B4-BE49-F238E27FC236}">
                <a16:creationId xmlns:a16="http://schemas.microsoft.com/office/drawing/2014/main" id="{31497FC0-2C5A-44DB-920F-FC3097F6B23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04B43A5-DCC5-49EF-8DD1-52935CA52A5C}"/>
              </a:ext>
            </a:extLst>
          </p:cNvPr>
          <p:cNvSpPr>
            <a:spLocks noGrp="1"/>
          </p:cNvSpPr>
          <p:nvPr>
            <p:ph type="sldNum" sz="quarter" idx="12"/>
          </p:nvPr>
        </p:nvSpPr>
        <p:spPr/>
        <p:txBody>
          <a:bodyPr/>
          <a:lstStyle/>
          <a:p>
            <a:fld id="{8AF4D44F-A038-4AEC-A0AB-9E711F2AB1B4}" type="slidenum">
              <a:rPr lang="fr-FR" smtClean="0"/>
              <a:pPr/>
              <a:t>‹N°›</a:t>
            </a:fld>
            <a:endParaRPr lang="fr-FR"/>
          </a:p>
        </p:txBody>
      </p:sp>
    </p:spTree>
    <p:extLst>
      <p:ext uri="{BB962C8B-B14F-4D97-AF65-F5344CB8AC3E}">
        <p14:creationId xmlns:p14="http://schemas.microsoft.com/office/powerpoint/2010/main" val="3126890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E5FF1B-D2E0-4A72-B54A-290A572B8C8B}"/>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5F390AF9-8E95-47F9-9BB3-3D4CC82A6104}"/>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A637766-AB62-4412-A060-C2AC22870D12}"/>
              </a:ext>
            </a:extLst>
          </p:cNvPr>
          <p:cNvSpPr>
            <a:spLocks noGrp="1"/>
          </p:cNvSpPr>
          <p:nvPr>
            <p:ph type="dt" sz="half" idx="10"/>
          </p:nvPr>
        </p:nvSpPr>
        <p:spPr/>
        <p:txBody>
          <a:bodyPr/>
          <a:lstStyle/>
          <a:p>
            <a:fld id="{488F2EDF-35FC-4E06-B95B-C2160E3EB084}" type="datetimeFigureOut">
              <a:rPr lang="fr-FR" smtClean="0"/>
              <a:pPr/>
              <a:t>06/05/2025</a:t>
            </a:fld>
            <a:endParaRPr lang="fr-FR"/>
          </a:p>
        </p:txBody>
      </p:sp>
      <p:sp>
        <p:nvSpPr>
          <p:cNvPr id="5" name="Espace réservé du pied de page 4">
            <a:extLst>
              <a:ext uri="{FF2B5EF4-FFF2-40B4-BE49-F238E27FC236}">
                <a16:creationId xmlns:a16="http://schemas.microsoft.com/office/drawing/2014/main" id="{3391620B-D75D-457E-8BBB-58BF775ED80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6FFC21A-DD41-44A3-9983-9BB42A5BC720}"/>
              </a:ext>
            </a:extLst>
          </p:cNvPr>
          <p:cNvSpPr>
            <a:spLocks noGrp="1"/>
          </p:cNvSpPr>
          <p:nvPr>
            <p:ph type="sldNum" sz="quarter" idx="12"/>
          </p:nvPr>
        </p:nvSpPr>
        <p:spPr/>
        <p:txBody>
          <a:bodyPr/>
          <a:lstStyle/>
          <a:p>
            <a:fld id="{8AF4D44F-A038-4AEC-A0AB-9E711F2AB1B4}" type="slidenum">
              <a:rPr lang="fr-FR" smtClean="0"/>
              <a:pPr/>
              <a:t>‹N°›</a:t>
            </a:fld>
            <a:endParaRPr lang="fr-FR"/>
          </a:p>
        </p:txBody>
      </p:sp>
    </p:spTree>
    <p:extLst>
      <p:ext uri="{BB962C8B-B14F-4D97-AF65-F5344CB8AC3E}">
        <p14:creationId xmlns:p14="http://schemas.microsoft.com/office/powerpoint/2010/main" val="3524914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173B2F48-6E2E-42AA-9F14-4AC3324A4476}"/>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FBF7247D-EBD3-4FF5-86DF-F5CBFA78CDF4}"/>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9916DAC-CEB7-44F1-BBBD-045F3BD9909E}"/>
              </a:ext>
            </a:extLst>
          </p:cNvPr>
          <p:cNvSpPr>
            <a:spLocks noGrp="1"/>
          </p:cNvSpPr>
          <p:nvPr>
            <p:ph type="dt" sz="half" idx="10"/>
          </p:nvPr>
        </p:nvSpPr>
        <p:spPr/>
        <p:txBody>
          <a:bodyPr/>
          <a:lstStyle/>
          <a:p>
            <a:fld id="{488F2EDF-35FC-4E06-B95B-C2160E3EB084}" type="datetimeFigureOut">
              <a:rPr lang="fr-FR" smtClean="0"/>
              <a:pPr/>
              <a:t>06/05/2025</a:t>
            </a:fld>
            <a:endParaRPr lang="fr-FR"/>
          </a:p>
        </p:txBody>
      </p:sp>
      <p:sp>
        <p:nvSpPr>
          <p:cNvPr id="5" name="Espace réservé du pied de page 4">
            <a:extLst>
              <a:ext uri="{FF2B5EF4-FFF2-40B4-BE49-F238E27FC236}">
                <a16:creationId xmlns:a16="http://schemas.microsoft.com/office/drawing/2014/main" id="{69B11ADB-D6E1-4BA6-B565-E7E076D6059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24E7C99-F6D9-4434-9DC9-2684A1F6EBB0}"/>
              </a:ext>
            </a:extLst>
          </p:cNvPr>
          <p:cNvSpPr>
            <a:spLocks noGrp="1"/>
          </p:cNvSpPr>
          <p:nvPr>
            <p:ph type="sldNum" sz="quarter" idx="12"/>
          </p:nvPr>
        </p:nvSpPr>
        <p:spPr/>
        <p:txBody>
          <a:bodyPr/>
          <a:lstStyle/>
          <a:p>
            <a:fld id="{8AF4D44F-A038-4AEC-A0AB-9E711F2AB1B4}" type="slidenum">
              <a:rPr lang="fr-FR" smtClean="0"/>
              <a:pPr/>
              <a:t>‹N°›</a:t>
            </a:fld>
            <a:endParaRPr lang="fr-FR"/>
          </a:p>
        </p:txBody>
      </p:sp>
    </p:spTree>
    <p:extLst>
      <p:ext uri="{BB962C8B-B14F-4D97-AF65-F5344CB8AC3E}">
        <p14:creationId xmlns:p14="http://schemas.microsoft.com/office/powerpoint/2010/main" val="840331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E70DE39-6C51-4DED-A261-1ACAA7F1F8B3}"/>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1B9A4F0-D866-4D00-97FD-A5B434F3F4A4}"/>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B959ADF-3D6E-420B-8CF3-F3C3C5646F84}"/>
              </a:ext>
            </a:extLst>
          </p:cNvPr>
          <p:cNvSpPr>
            <a:spLocks noGrp="1"/>
          </p:cNvSpPr>
          <p:nvPr>
            <p:ph type="dt" sz="half" idx="10"/>
          </p:nvPr>
        </p:nvSpPr>
        <p:spPr/>
        <p:txBody>
          <a:bodyPr/>
          <a:lstStyle/>
          <a:p>
            <a:fld id="{488F2EDF-35FC-4E06-B95B-C2160E3EB084}" type="datetimeFigureOut">
              <a:rPr lang="fr-FR" smtClean="0"/>
              <a:pPr/>
              <a:t>06/05/2025</a:t>
            </a:fld>
            <a:endParaRPr lang="fr-FR"/>
          </a:p>
        </p:txBody>
      </p:sp>
      <p:sp>
        <p:nvSpPr>
          <p:cNvPr id="5" name="Espace réservé du pied de page 4">
            <a:extLst>
              <a:ext uri="{FF2B5EF4-FFF2-40B4-BE49-F238E27FC236}">
                <a16:creationId xmlns:a16="http://schemas.microsoft.com/office/drawing/2014/main" id="{DE851615-5001-43C4-A4CE-D8B65DC5A96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5B8E330-905A-4437-A8ED-12D11AD631A5}"/>
              </a:ext>
            </a:extLst>
          </p:cNvPr>
          <p:cNvSpPr>
            <a:spLocks noGrp="1"/>
          </p:cNvSpPr>
          <p:nvPr>
            <p:ph type="sldNum" sz="quarter" idx="12"/>
          </p:nvPr>
        </p:nvSpPr>
        <p:spPr/>
        <p:txBody>
          <a:bodyPr/>
          <a:lstStyle/>
          <a:p>
            <a:fld id="{8AF4D44F-A038-4AEC-A0AB-9E711F2AB1B4}" type="slidenum">
              <a:rPr lang="fr-FR" smtClean="0"/>
              <a:pPr/>
              <a:t>‹N°›</a:t>
            </a:fld>
            <a:endParaRPr lang="fr-FR"/>
          </a:p>
        </p:txBody>
      </p:sp>
    </p:spTree>
    <p:extLst>
      <p:ext uri="{BB962C8B-B14F-4D97-AF65-F5344CB8AC3E}">
        <p14:creationId xmlns:p14="http://schemas.microsoft.com/office/powerpoint/2010/main" val="1665059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48F3A42-0142-4A5F-8020-552469E239D8}"/>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4DA9309E-2122-4428-93FF-F51C1A423AA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DC67DEA2-29D3-45DF-BB55-CDD823EAEB02}"/>
              </a:ext>
            </a:extLst>
          </p:cNvPr>
          <p:cNvSpPr>
            <a:spLocks noGrp="1"/>
          </p:cNvSpPr>
          <p:nvPr>
            <p:ph type="dt" sz="half" idx="10"/>
          </p:nvPr>
        </p:nvSpPr>
        <p:spPr/>
        <p:txBody>
          <a:bodyPr/>
          <a:lstStyle/>
          <a:p>
            <a:fld id="{488F2EDF-35FC-4E06-B95B-C2160E3EB084}" type="datetimeFigureOut">
              <a:rPr lang="fr-FR" smtClean="0"/>
              <a:pPr/>
              <a:t>06/05/2025</a:t>
            </a:fld>
            <a:endParaRPr lang="fr-FR"/>
          </a:p>
        </p:txBody>
      </p:sp>
      <p:sp>
        <p:nvSpPr>
          <p:cNvPr id="5" name="Espace réservé du pied de page 4">
            <a:extLst>
              <a:ext uri="{FF2B5EF4-FFF2-40B4-BE49-F238E27FC236}">
                <a16:creationId xmlns:a16="http://schemas.microsoft.com/office/drawing/2014/main" id="{E2DC0A78-AA78-46A8-BE08-06F2B003B66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7F7DB42-CEF1-4027-93AA-700E9614BBBF}"/>
              </a:ext>
            </a:extLst>
          </p:cNvPr>
          <p:cNvSpPr>
            <a:spLocks noGrp="1"/>
          </p:cNvSpPr>
          <p:nvPr>
            <p:ph type="sldNum" sz="quarter" idx="12"/>
          </p:nvPr>
        </p:nvSpPr>
        <p:spPr/>
        <p:txBody>
          <a:bodyPr/>
          <a:lstStyle/>
          <a:p>
            <a:fld id="{8AF4D44F-A038-4AEC-A0AB-9E711F2AB1B4}" type="slidenum">
              <a:rPr lang="fr-FR" smtClean="0"/>
              <a:pPr/>
              <a:t>‹N°›</a:t>
            </a:fld>
            <a:endParaRPr lang="fr-FR"/>
          </a:p>
        </p:txBody>
      </p:sp>
    </p:spTree>
    <p:extLst>
      <p:ext uri="{BB962C8B-B14F-4D97-AF65-F5344CB8AC3E}">
        <p14:creationId xmlns:p14="http://schemas.microsoft.com/office/powerpoint/2010/main" val="319336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F15972-CB0C-43EA-934D-6FEAE7387A28}"/>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206788CA-85D7-4AF0-A486-E7A8316B1DFA}"/>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E5BF576C-9223-482E-AE67-EE661EE2A9E2}"/>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0E29EB23-DEE2-48E9-8B87-469378B88E78}"/>
              </a:ext>
            </a:extLst>
          </p:cNvPr>
          <p:cNvSpPr>
            <a:spLocks noGrp="1"/>
          </p:cNvSpPr>
          <p:nvPr>
            <p:ph type="dt" sz="half" idx="10"/>
          </p:nvPr>
        </p:nvSpPr>
        <p:spPr/>
        <p:txBody>
          <a:bodyPr/>
          <a:lstStyle/>
          <a:p>
            <a:fld id="{488F2EDF-35FC-4E06-B95B-C2160E3EB084}" type="datetimeFigureOut">
              <a:rPr lang="fr-FR" smtClean="0"/>
              <a:pPr/>
              <a:t>06/05/2025</a:t>
            </a:fld>
            <a:endParaRPr lang="fr-FR"/>
          </a:p>
        </p:txBody>
      </p:sp>
      <p:sp>
        <p:nvSpPr>
          <p:cNvPr id="6" name="Espace réservé du pied de page 5">
            <a:extLst>
              <a:ext uri="{FF2B5EF4-FFF2-40B4-BE49-F238E27FC236}">
                <a16:creationId xmlns:a16="http://schemas.microsoft.com/office/drawing/2014/main" id="{B118FC30-08C2-42B6-A304-7C26F2AA9D0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A9F7F159-1F79-48B4-9A65-9B44517DEE7B}"/>
              </a:ext>
            </a:extLst>
          </p:cNvPr>
          <p:cNvSpPr>
            <a:spLocks noGrp="1"/>
          </p:cNvSpPr>
          <p:nvPr>
            <p:ph type="sldNum" sz="quarter" idx="12"/>
          </p:nvPr>
        </p:nvSpPr>
        <p:spPr/>
        <p:txBody>
          <a:bodyPr/>
          <a:lstStyle/>
          <a:p>
            <a:fld id="{8AF4D44F-A038-4AEC-A0AB-9E711F2AB1B4}" type="slidenum">
              <a:rPr lang="fr-FR" smtClean="0"/>
              <a:pPr/>
              <a:t>‹N°›</a:t>
            </a:fld>
            <a:endParaRPr lang="fr-FR"/>
          </a:p>
        </p:txBody>
      </p:sp>
    </p:spTree>
    <p:extLst>
      <p:ext uri="{BB962C8B-B14F-4D97-AF65-F5344CB8AC3E}">
        <p14:creationId xmlns:p14="http://schemas.microsoft.com/office/powerpoint/2010/main" val="2870543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054965-BDA5-41C6-A692-818B2A665D3E}"/>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1DFAECB7-B8A9-4AE0-AED5-DEC90A4B144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863B2C4-4A67-45DC-8B78-28F3EADE063F}"/>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2E90DDEA-AD24-4658-9812-3D964B701F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909784FF-C8B8-40BA-A6D6-511AB550E11D}"/>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775255D1-CEF1-453A-AD24-E1C8FDB33F87}"/>
              </a:ext>
            </a:extLst>
          </p:cNvPr>
          <p:cNvSpPr>
            <a:spLocks noGrp="1"/>
          </p:cNvSpPr>
          <p:nvPr>
            <p:ph type="dt" sz="half" idx="10"/>
          </p:nvPr>
        </p:nvSpPr>
        <p:spPr/>
        <p:txBody>
          <a:bodyPr/>
          <a:lstStyle/>
          <a:p>
            <a:fld id="{488F2EDF-35FC-4E06-B95B-C2160E3EB084}" type="datetimeFigureOut">
              <a:rPr lang="fr-FR" smtClean="0"/>
              <a:pPr/>
              <a:t>06/05/2025</a:t>
            </a:fld>
            <a:endParaRPr lang="fr-FR"/>
          </a:p>
        </p:txBody>
      </p:sp>
      <p:sp>
        <p:nvSpPr>
          <p:cNvPr id="8" name="Espace réservé du pied de page 7">
            <a:extLst>
              <a:ext uri="{FF2B5EF4-FFF2-40B4-BE49-F238E27FC236}">
                <a16:creationId xmlns:a16="http://schemas.microsoft.com/office/drawing/2014/main" id="{9AFD56F1-2F59-487C-8193-C37B9C2E0EAB}"/>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755638DF-250E-4B58-B30E-638EFA256B6A}"/>
              </a:ext>
            </a:extLst>
          </p:cNvPr>
          <p:cNvSpPr>
            <a:spLocks noGrp="1"/>
          </p:cNvSpPr>
          <p:nvPr>
            <p:ph type="sldNum" sz="quarter" idx="12"/>
          </p:nvPr>
        </p:nvSpPr>
        <p:spPr/>
        <p:txBody>
          <a:bodyPr/>
          <a:lstStyle/>
          <a:p>
            <a:fld id="{8AF4D44F-A038-4AEC-A0AB-9E711F2AB1B4}" type="slidenum">
              <a:rPr lang="fr-FR" smtClean="0"/>
              <a:pPr/>
              <a:t>‹N°›</a:t>
            </a:fld>
            <a:endParaRPr lang="fr-FR"/>
          </a:p>
        </p:txBody>
      </p:sp>
    </p:spTree>
    <p:extLst>
      <p:ext uri="{BB962C8B-B14F-4D97-AF65-F5344CB8AC3E}">
        <p14:creationId xmlns:p14="http://schemas.microsoft.com/office/powerpoint/2010/main" val="30441190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0492BCD-5260-467F-9127-A73AF444F19E}"/>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8433700F-0AD2-4033-90D1-AB62ABD6BECF}"/>
              </a:ext>
            </a:extLst>
          </p:cNvPr>
          <p:cNvSpPr>
            <a:spLocks noGrp="1"/>
          </p:cNvSpPr>
          <p:nvPr>
            <p:ph type="dt" sz="half" idx="10"/>
          </p:nvPr>
        </p:nvSpPr>
        <p:spPr/>
        <p:txBody>
          <a:bodyPr/>
          <a:lstStyle/>
          <a:p>
            <a:fld id="{488F2EDF-35FC-4E06-B95B-C2160E3EB084}" type="datetimeFigureOut">
              <a:rPr lang="fr-FR" smtClean="0"/>
              <a:pPr/>
              <a:t>06/05/2025</a:t>
            </a:fld>
            <a:endParaRPr lang="fr-FR"/>
          </a:p>
        </p:txBody>
      </p:sp>
      <p:sp>
        <p:nvSpPr>
          <p:cNvPr id="4" name="Espace réservé du pied de page 3">
            <a:extLst>
              <a:ext uri="{FF2B5EF4-FFF2-40B4-BE49-F238E27FC236}">
                <a16:creationId xmlns:a16="http://schemas.microsoft.com/office/drawing/2014/main" id="{26192324-1A69-4979-87DE-401D1AD0339C}"/>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B4D4F688-533A-42F4-A15E-BFFF22123971}"/>
              </a:ext>
            </a:extLst>
          </p:cNvPr>
          <p:cNvSpPr>
            <a:spLocks noGrp="1"/>
          </p:cNvSpPr>
          <p:nvPr>
            <p:ph type="sldNum" sz="quarter" idx="12"/>
          </p:nvPr>
        </p:nvSpPr>
        <p:spPr/>
        <p:txBody>
          <a:bodyPr/>
          <a:lstStyle/>
          <a:p>
            <a:fld id="{8AF4D44F-A038-4AEC-A0AB-9E711F2AB1B4}" type="slidenum">
              <a:rPr lang="fr-FR" smtClean="0"/>
              <a:pPr/>
              <a:t>‹N°›</a:t>
            </a:fld>
            <a:endParaRPr lang="fr-FR"/>
          </a:p>
        </p:txBody>
      </p:sp>
    </p:spTree>
    <p:extLst>
      <p:ext uri="{BB962C8B-B14F-4D97-AF65-F5344CB8AC3E}">
        <p14:creationId xmlns:p14="http://schemas.microsoft.com/office/powerpoint/2010/main" val="3836092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F6D6DA89-1D03-4A36-91A2-1FBBB2E745C3}"/>
              </a:ext>
            </a:extLst>
          </p:cNvPr>
          <p:cNvSpPr>
            <a:spLocks noGrp="1"/>
          </p:cNvSpPr>
          <p:nvPr>
            <p:ph type="dt" sz="half" idx="10"/>
          </p:nvPr>
        </p:nvSpPr>
        <p:spPr/>
        <p:txBody>
          <a:bodyPr/>
          <a:lstStyle/>
          <a:p>
            <a:fld id="{488F2EDF-35FC-4E06-B95B-C2160E3EB084}" type="datetimeFigureOut">
              <a:rPr lang="fr-FR" smtClean="0"/>
              <a:pPr/>
              <a:t>06/05/2025</a:t>
            </a:fld>
            <a:endParaRPr lang="fr-FR"/>
          </a:p>
        </p:txBody>
      </p:sp>
      <p:sp>
        <p:nvSpPr>
          <p:cNvPr id="3" name="Espace réservé du pied de page 2">
            <a:extLst>
              <a:ext uri="{FF2B5EF4-FFF2-40B4-BE49-F238E27FC236}">
                <a16:creationId xmlns:a16="http://schemas.microsoft.com/office/drawing/2014/main" id="{97CDB0B6-0517-4F78-9E0F-22DA240E7B75}"/>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6EC9D6AB-0D0B-4544-A3C5-5FC235091742}"/>
              </a:ext>
            </a:extLst>
          </p:cNvPr>
          <p:cNvSpPr>
            <a:spLocks noGrp="1"/>
          </p:cNvSpPr>
          <p:nvPr>
            <p:ph type="sldNum" sz="quarter" idx="12"/>
          </p:nvPr>
        </p:nvSpPr>
        <p:spPr/>
        <p:txBody>
          <a:bodyPr/>
          <a:lstStyle/>
          <a:p>
            <a:fld id="{8AF4D44F-A038-4AEC-A0AB-9E711F2AB1B4}" type="slidenum">
              <a:rPr lang="fr-FR" smtClean="0"/>
              <a:pPr/>
              <a:t>‹N°›</a:t>
            </a:fld>
            <a:endParaRPr lang="fr-FR"/>
          </a:p>
        </p:txBody>
      </p:sp>
    </p:spTree>
    <p:extLst>
      <p:ext uri="{BB962C8B-B14F-4D97-AF65-F5344CB8AC3E}">
        <p14:creationId xmlns:p14="http://schemas.microsoft.com/office/powerpoint/2010/main" val="202454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B3A4DA9-FC94-4EFC-ACED-5033A92E78F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044434CC-B79F-45BC-A540-4CB36A1D766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CEDFD809-8E95-4163-9A26-4FCEFE8AC8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2A62E9E-B29F-40B1-A2B7-B1FEC42E5CD4}"/>
              </a:ext>
            </a:extLst>
          </p:cNvPr>
          <p:cNvSpPr>
            <a:spLocks noGrp="1"/>
          </p:cNvSpPr>
          <p:nvPr>
            <p:ph type="dt" sz="half" idx="10"/>
          </p:nvPr>
        </p:nvSpPr>
        <p:spPr/>
        <p:txBody>
          <a:bodyPr/>
          <a:lstStyle/>
          <a:p>
            <a:fld id="{488F2EDF-35FC-4E06-B95B-C2160E3EB084}" type="datetimeFigureOut">
              <a:rPr lang="fr-FR" smtClean="0"/>
              <a:pPr/>
              <a:t>06/05/2025</a:t>
            </a:fld>
            <a:endParaRPr lang="fr-FR"/>
          </a:p>
        </p:txBody>
      </p:sp>
      <p:sp>
        <p:nvSpPr>
          <p:cNvPr id="6" name="Espace réservé du pied de page 5">
            <a:extLst>
              <a:ext uri="{FF2B5EF4-FFF2-40B4-BE49-F238E27FC236}">
                <a16:creationId xmlns:a16="http://schemas.microsoft.com/office/drawing/2014/main" id="{55547E52-BE8C-4D8A-AFD7-34237AA04E28}"/>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489748B-2303-4D41-8275-3876FCB3A954}"/>
              </a:ext>
            </a:extLst>
          </p:cNvPr>
          <p:cNvSpPr>
            <a:spLocks noGrp="1"/>
          </p:cNvSpPr>
          <p:nvPr>
            <p:ph type="sldNum" sz="quarter" idx="12"/>
          </p:nvPr>
        </p:nvSpPr>
        <p:spPr/>
        <p:txBody>
          <a:bodyPr/>
          <a:lstStyle/>
          <a:p>
            <a:fld id="{8AF4D44F-A038-4AEC-A0AB-9E711F2AB1B4}" type="slidenum">
              <a:rPr lang="fr-FR" smtClean="0"/>
              <a:pPr/>
              <a:t>‹N°›</a:t>
            </a:fld>
            <a:endParaRPr lang="fr-FR"/>
          </a:p>
        </p:txBody>
      </p:sp>
    </p:spTree>
    <p:extLst>
      <p:ext uri="{BB962C8B-B14F-4D97-AF65-F5344CB8AC3E}">
        <p14:creationId xmlns:p14="http://schemas.microsoft.com/office/powerpoint/2010/main" val="3051746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6C7BD8B-45B0-4AE1-8883-5E35D1AB36A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40AA403B-6631-4B89-A89B-8532EB8B5B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B5CADCD9-7495-40DC-AB66-186A7CE856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810F7A47-9831-4400-8CF2-B2392AD8475D}"/>
              </a:ext>
            </a:extLst>
          </p:cNvPr>
          <p:cNvSpPr>
            <a:spLocks noGrp="1"/>
          </p:cNvSpPr>
          <p:nvPr>
            <p:ph type="dt" sz="half" idx="10"/>
          </p:nvPr>
        </p:nvSpPr>
        <p:spPr/>
        <p:txBody>
          <a:bodyPr/>
          <a:lstStyle/>
          <a:p>
            <a:fld id="{488F2EDF-35FC-4E06-B95B-C2160E3EB084}" type="datetimeFigureOut">
              <a:rPr lang="fr-FR" smtClean="0"/>
              <a:pPr/>
              <a:t>06/05/2025</a:t>
            </a:fld>
            <a:endParaRPr lang="fr-FR"/>
          </a:p>
        </p:txBody>
      </p:sp>
      <p:sp>
        <p:nvSpPr>
          <p:cNvPr id="6" name="Espace réservé du pied de page 5">
            <a:extLst>
              <a:ext uri="{FF2B5EF4-FFF2-40B4-BE49-F238E27FC236}">
                <a16:creationId xmlns:a16="http://schemas.microsoft.com/office/drawing/2014/main" id="{783D14F8-0B77-4E4E-870B-2CEB1518EB4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532D49A-4371-4D51-8B40-906F7F927E44}"/>
              </a:ext>
            </a:extLst>
          </p:cNvPr>
          <p:cNvSpPr>
            <a:spLocks noGrp="1"/>
          </p:cNvSpPr>
          <p:nvPr>
            <p:ph type="sldNum" sz="quarter" idx="12"/>
          </p:nvPr>
        </p:nvSpPr>
        <p:spPr/>
        <p:txBody>
          <a:bodyPr/>
          <a:lstStyle/>
          <a:p>
            <a:fld id="{8AF4D44F-A038-4AEC-A0AB-9E711F2AB1B4}" type="slidenum">
              <a:rPr lang="fr-FR" smtClean="0"/>
              <a:pPr/>
              <a:t>‹N°›</a:t>
            </a:fld>
            <a:endParaRPr lang="fr-FR"/>
          </a:p>
        </p:txBody>
      </p:sp>
    </p:spTree>
    <p:extLst>
      <p:ext uri="{BB962C8B-B14F-4D97-AF65-F5344CB8AC3E}">
        <p14:creationId xmlns:p14="http://schemas.microsoft.com/office/powerpoint/2010/main" val="16362633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86FC574-2836-42B5-BEEF-E76E28F3875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A141AFF1-BC26-4A69-9570-B88E0D74F40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B23D7CF-1695-422F-A905-54B158A4AAF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8F2EDF-35FC-4E06-B95B-C2160E3EB084}" type="datetimeFigureOut">
              <a:rPr lang="fr-FR" smtClean="0"/>
              <a:pPr/>
              <a:t>06/05/2025</a:t>
            </a:fld>
            <a:endParaRPr lang="fr-FR"/>
          </a:p>
        </p:txBody>
      </p:sp>
      <p:sp>
        <p:nvSpPr>
          <p:cNvPr id="5" name="Espace réservé du pied de page 4">
            <a:extLst>
              <a:ext uri="{FF2B5EF4-FFF2-40B4-BE49-F238E27FC236}">
                <a16:creationId xmlns:a16="http://schemas.microsoft.com/office/drawing/2014/main" id="{09C214DA-1A19-46FA-9DE6-D1F8C64DE3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45C84C03-8A2B-43C4-BA05-150EBA1D6D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F4D44F-A038-4AEC-A0AB-9E711F2AB1B4}" type="slidenum">
              <a:rPr lang="fr-FR" smtClean="0"/>
              <a:pPr/>
              <a:t>‹N°›</a:t>
            </a:fld>
            <a:endParaRPr lang="fr-FR"/>
          </a:p>
        </p:txBody>
      </p:sp>
    </p:spTree>
    <p:extLst>
      <p:ext uri="{BB962C8B-B14F-4D97-AF65-F5344CB8AC3E}">
        <p14:creationId xmlns:p14="http://schemas.microsoft.com/office/powerpoint/2010/main" val="9801114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microsoft.com/office/2007/relationships/hdphoto" Target="../media/hdphoto1.wdp"/><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commons.wikimedia.org/wiki/File:Scale_of_justice_2.svg" TargetMode="Externa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s://commons.wikimedia.org/wiki/File:Scale_of_justice_2.svg" TargetMode="Externa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s://commons.wikimedia.org/wiki/File:Scale_of_justice_2.svg" TargetMode="Externa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s://commons.wikimedia.org/wiki/File:Scale_of_justice_2.svg" TargetMode="Externa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s://commons.wikimedia.org/wiki/File:Scale_of_justice_2.svg"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microsoft.com/office/2007/relationships/hdphoto" Target="../media/hdphoto1.wdp"/><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https://commons.wikimedia.org/wiki/File:Scale_of_justice_2.svg"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microsoft.com/office/2007/relationships/hdphoto" Target="../media/hdphoto1.wdp"/><Relationship Id="rId7"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hyperlink" Target="https://commons.wikimedia.org/wiki/File:Scale_of_justice_2.svg" TargetMode="Externa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hyperlink" Target="https://commons.wikimedia.org/wiki/File:Scale_of_justice_2.svg" TargetMode="Externa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s://commons.wikimedia.org/wiki/File:Scale_of_justice_2.svg" TargetMode="Externa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hyperlink" Target="https://commons.wikimedia.org/wiki/File:Scale_of_justice_2.sv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extLst>
              <a:ext uri="{BEBA8EAE-BF5A-486C-A8C5-ECC9F3942E4B}">
                <a14:imgProps xmlns:a14="http://schemas.microsoft.com/office/drawing/2010/main">
                  <a14:imgLayer r:embed="rId3">
                    <a14:imgEffect>
                      <a14:artisticPaintStrokes trans="27000" intensity="7"/>
                    </a14:imgEffect>
                  </a14:imgLayer>
                </a14:imgProps>
              </a:ext>
              <a:ext uri="{837473B0-CC2E-450A-ABE3-18F120FF3D39}">
                <a1611:picAttrSrcUrl xmlns:a1611="http://schemas.microsoft.com/office/drawing/2016/11/main" r:id="rId4"/>
              </a:ext>
            </a:extLst>
          </a:blip>
          <a:srcRect/>
          <a:stretch>
            <a:fillRect/>
          </a:stretch>
        </a:blip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9FFBB80-4327-4648-B4A6-72CADF0E1BB1}"/>
              </a:ext>
            </a:extLst>
          </p:cNvPr>
          <p:cNvSpPr>
            <a:spLocks noGrp="1"/>
          </p:cNvSpPr>
          <p:nvPr>
            <p:ph type="ctrTitle"/>
          </p:nvPr>
        </p:nvSpPr>
        <p:spPr>
          <a:xfrm>
            <a:off x="1523999" y="1110615"/>
            <a:ext cx="9144000" cy="2387600"/>
          </a:xfrm>
          <a:solidFill>
            <a:schemeClr val="bg1"/>
          </a:solidFill>
        </p:spPr>
        <p:txBody>
          <a:bodyPr>
            <a:normAutofit/>
          </a:bodyPr>
          <a:lstStyle/>
          <a:p>
            <a:r>
              <a:rPr lang="fr-FR" sz="4800" i="1" dirty="0">
                <a:effectLst>
                  <a:outerShdw blurRad="38100" dist="38100" dir="2700000" algn="tl">
                    <a:srgbClr val="000000">
                      <a:alpha val="43137"/>
                    </a:srgbClr>
                  </a:outerShdw>
                </a:effectLst>
              </a:rPr>
              <a:t>Droit et grands enjeux du monde contemporain</a:t>
            </a:r>
          </a:p>
        </p:txBody>
      </p:sp>
      <p:sp>
        <p:nvSpPr>
          <p:cNvPr id="3" name="Sous-titre 2">
            <a:extLst>
              <a:ext uri="{FF2B5EF4-FFF2-40B4-BE49-F238E27FC236}">
                <a16:creationId xmlns:a16="http://schemas.microsoft.com/office/drawing/2014/main" id="{E303D747-652C-4529-9EB8-74511BBB1F61}"/>
              </a:ext>
            </a:extLst>
          </p:cNvPr>
          <p:cNvSpPr>
            <a:spLocks noGrp="1"/>
          </p:cNvSpPr>
          <p:nvPr>
            <p:ph type="subTitle" idx="1"/>
          </p:nvPr>
        </p:nvSpPr>
        <p:spPr>
          <a:xfrm>
            <a:off x="1523999" y="3578544"/>
            <a:ext cx="9144000" cy="1655762"/>
          </a:xfrm>
        </p:spPr>
        <p:txBody>
          <a:bodyPr>
            <a:normAutofit/>
          </a:bodyPr>
          <a:lstStyle/>
          <a:p>
            <a:r>
              <a:rPr lang="fr-FR" dirty="0"/>
              <a:t>Présentation de l’option facultative</a:t>
            </a:r>
          </a:p>
          <a:p>
            <a:r>
              <a:rPr lang="fr-FR" dirty="0"/>
              <a:t>Lycée Pyrène de Pamiers</a:t>
            </a:r>
          </a:p>
          <a:p>
            <a:r>
              <a:rPr lang="fr-FR" dirty="0"/>
              <a:t>Enseignant : Mr. Jardin</a:t>
            </a:r>
          </a:p>
        </p:txBody>
      </p:sp>
      <p:pic>
        <p:nvPicPr>
          <p:cNvPr id="4" name="Image 3">
            <a:extLst>
              <a:ext uri="{FF2B5EF4-FFF2-40B4-BE49-F238E27FC236}">
                <a16:creationId xmlns:a16="http://schemas.microsoft.com/office/drawing/2014/main" id="{A93C8617-4A02-4AEC-B4E5-A1C1A75C415F}"/>
              </a:ext>
            </a:extLst>
          </p:cNvPr>
          <p:cNvPicPr>
            <a:picLocks noChangeAspect="1"/>
          </p:cNvPicPr>
          <p:nvPr/>
        </p:nvPicPr>
        <p:blipFill>
          <a:blip r:embed="rId5"/>
          <a:stretch>
            <a:fillRect/>
          </a:stretch>
        </p:blipFill>
        <p:spPr>
          <a:xfrm>
            <a:off x="500062" y="3052127"/>
            <a:ext cx="2047875" cy="2238375"/>
          </a:xfrm>
          <a:prstGeom prst="rect">
            <a:avLst/>
          </a:prstGeom>
        </p:spPr>
      </p:pic>
      <p:pic>
        <p:nvPicPr>
          <p:cNvPr id="5" name="Image 4">
            <a:extLst>
              <a:ext uri="{FF2B5EF4-FFF2-40B4-BE49-F238E27FC236}">
                <a16:creationId xmlns:a16="http://schemas.microsoft.com/office/drawing/2014/main" id="{F99D09D3-0FC2-4F81-A0B3-5B2AE5E72DBA}"/>
              </a:ext>
            </a:extLst>
          </p:cNvPr>
          <p:cNvPicPr>
            <a:picLocks noChangeAspect="1"/>
          </p:cNvPicPr>
          <p:nvPr/>
        </p:nvPicPr>
        <p:blipFill>
          <a:blip r:embed="rId6"/>
          <a:stretch>
            <a:fillRect/>
          </a:stretch>
        </p:blipFill>
        <p:spPr>
          <a:xfrm>
            <a:off x="9961245" y="2687002"/>
            <a:ext cx="1847850" cy="2466975"/>
          </a:xfrm>
          <a:prstGeom prst="rect">
            <a:avLst/>
          </a:prstGeom>
        </p:spPr>
      </p:pic>
      <p:pic>
        <p:nvPicPr>
          <p:cNvPr id="6" name="Image 5">
            <a:extLst>
              <a:ext uri="{FF2B5EF4-FFF2-40B4-BE49-F238E27FC236}">
                <a16:creationId xmlns:a16="http://schemas.microsoft.com/office/drawing/2014/main" id="{8935439B-E519-483C-8628-0E516EC3FA59}"/>
              </a:ext>
            </a:extLst>
          </p:cNvPr>
          <p:cNvPicPr>
            <a:picLocks noChangeAspect="1"/>
          </p:cNvPicPr>
          <p:nvPr/>
        </p:nvPicPr>
        <p:blipFill>
          <a:blip r:embed="rId7"/>
          <a:stretch>
            <a:fillRect/>
          </a:stretch>
        </p:blipFill>
        <p:spPr>
          <a:xfrm>
            <a:off x="4679750" y="5062068"/>
            <a:ext cx="2832498" cy="1485417"/>
          </a:xfrm>
          <a:prstGeom prst="rect">
            <a:avLst/>
          </a:prstGeom>
        </p:spPr>
      </p:pic>
      <p:pic>
        <p:nvPicPr>
          <p:cNvPr id="7" name="Image 6">
            <a:extLst>
              <a:ext uri="{FF2B5EF4-FFF2-40B4-BE49-F238E27FC236}">
                <a16:creationId xmlns:a16="http://schemas.microsoft.com/office/drawing/2014/main" id="{7D8B6555-CDEA-4FDE-9522-C0C175784034}"/>
              </a:ext>
            </a:extLst>
          </p:cNvPr>
          <p:cNvPicPr>
            <a:picLocks noChangeAspect="1"/>
          </p:cNvPicPr>
          <p:nvPr/>
        </p:nvPicPr>
        <p:blipFill>
          <a:blip r:embed="rId8"/>
          <a:stretch>
            <a:fillRect/>
          </a:stretch>
        </p:blipFill>
        <p:spPr>
          <a:xfrm>
            <a:off x="4557712" y="310515"/>
            <a:ext cx="2847975" cy="1600200"/>
          </a:xfrm>
          <a:prstGeom prst="rect">
            <a:avLst/>
          </a:prstGeom>
        </p:spPr>
      </p:pic>
    </p:spTree>
    <p:extLst>
      <p:ext uri="{BB962C8B-B14F-4D97-AF65-F5344CB8AC3E}">
        <p14:creationId xmlns:p14="http://schemas.microsoft.com/office/powerpoint/2010/main" val="36512467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7000"/>
            <a:lum/>
            <a:extLst>
              <a:ext uri="{BEBA8EAE-BF5A-486C-A8C5-ECC9F3942E4B}">
                <a14:imgProps xmlns:a14="http://schemas.microsoft.com/office/drawing/2010/main">
                  <a14:imgLayer r:embed="rId3">
                    <a14:imgEffect>
                      <a14:artisticPaintStrokes trans="27000" intensity="7"/>
                    </a14:imgEffect>
                  </a14:imgLayer>
                </a14:imgProps>
              </a:ext>
              <a:ext uri="{837473B0-CC2E-450A-ABE3-18F120FF3D39}">
                <a1611:picAttrSrcUrl xmlns:a1611="http://schemas.microsoft.com/office/drawing/2016/11/main" r:id="rId4"/>
              </a:ext>
            </a:extLst>
          </a:blip>
          <a:srcRect/>
          <a:stretch>
            <a:fillRect/>
          </a:stretch>
        </a:blip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E303D747-652C-4529-9EB8-74511BBB1F61}"/>
              </a:ext>
            </a:extLst>
          </p:cNvPr>
          <p:cNvSpPr>
            <a:spLocks noGrp="1"/>
          </p:cNvSpPr>
          <p:nvPr>
            <p:ph type="subTitle" idx="1"/>
          </p:nvPr>
        </p:nvSpPr>
        <p:spPr>
          <a:xfrm>
            <a:off x="1325880" y="400050"/>
            <a:ext cx="10115550" cy="582930"/>
          </a:xfrm>
        </p:spPr>
        <p:txBody>
          <a:bodyPr>
            <a:normAutofit/>
          </a:bodyPr>
          <a:lstStyle/>
          <a:p>
            <a:r>
              <a:rPr lang="fr-FR" sz="2800" i="1" dirty="0">
                <a:effectLst>
                  <a:outerShdw blurRad="38100" dist="38100" dir="2700000" algn="tl">
                    <a:srgbClr val="000000">
                      <a:alpha val="43137"/>
                    </a:srgbClr>
                  </a:outerShdw>
                </a:effectLst>
              </a:rPr>
              <a:t>Pour résumer, DGEMC c’est : </a:t>
            </a:r>
          </a:p>
        </p:txBody>
      </p:sp>
      <p:sp>
        <p:nvSpPr>
          <p:cNvPr id="2" name="ZoneTexte 1">
            <a:extLst>
              <a:ext uri="{FF2B5EF4-FFF2-40B4-BE49-F238E27FC236}">
                <a16:creationId xmlns:a16="http://schemas.microsoft.com/office/drawing/2014/main" id="{AE149A45-AC32-44E4-B0E5-066D3BFE6DFF}"/>
              </a:ext>
            </a:extLst>
          </p:cNvPr>
          <p:cNvSpPr txBox="1"/>
          <p:nvPr/>
        </p:nvSpPr>
        <p:spPr>
          <a:xfrm>
            <a:off x="1165860" y="1497330"/>
            <a:ext cx="9921240" cy="4801314"/>
          </a:xfrm>
          <a:prstGeom prst="rect">
            <a:avLst/>
          </a:prstGeom>
          <a:noFill/>
        </p:spPr>
        <p:txBody>
          <a:bodyPr wrap="square" rtlCol="0">
            <a:spAutoFit/>
          </a:bodyPr>
          <a:lstStyle/>
          <a:p>
            <a:pPr marL="285750" indent="-285750">
              <a:buFont typeface="Arial" panose="020B0604020202020204" pitchFamily="34" charset="0"/>
              <a:buChar char="•"/>
            </a:pPr>
            <a:r>
              <a:rPr lang="fr-FR" sz="2400" dirty="0">
                <a:solidFill>
                  <a:srgbClr val="C00000"/>
                </a:solidFill>
              </a:rPr>
              <a:t>Une option facultative de 3h hebdomadaire,</a:t>
            </a:r>
          </a:p>
          <a:p>
            <a:pPr marL="285750" indent="-285750">
              <a:buFont typeface="Arial" panose="020B0604020202020204" pitchFamily="34" charset="0"/>
              <a:buChar char="•"/>
            </a:pPr>
            <a:r>
              <a:rPr lang="fr-FR" sz="2400" dirty="0">
                <a:solidFill>
                  <a:srgbClr val="FF0000"/>
                </a:solidFill>
              </a:rPr>
              <a:t>Pour s’initier au droit en découvrant ses sources, son organisation, son vocabulaire et sa forme de raisonnement,</a:t>
            </a:r>
          </a:p>
          <a:p>
            <a:pPr marL="285750" indent="-285750">
              <a:buFont typeface="Arial" panose="020B0604020202020204" pitchFamily="34" charset="0"/>
              <a:buChar char="•"/>
            </a:pPr>
            <a:r>
              <a:rPr lang="fr-FR" sz="2400" dirty="0">
                <a:solidFill>
                  <a:srgbClr val="FFC000"/>
                </a:solidFill>
              </a:rPr>
              <a:t>De la manière la plus concrète possible en examinant comment il se saisit des grands enjeux du monde contemporain,</a:t>
            </a:r>
          </a:p>
          <a:p>
            <a:pPr marL="285750" indent="-285750">
              <a:buFont typeface="Arial" panose="020B0604020202020204" pitchFamily="34" charset="0"/>
              <a:buChar char="•"/>
            </a:pPr>
            <a:r>
              <a:rPr lang="fr-FR" sz="2400" dirty="0">
                <a:solidFill>
                  <a:srgbClr val="00B050"/>
                </a:solidFill>
              </a:rPr>
              <a:t>En travaillant de manière sérieuse mais toujours dans la bonne humeur dans un esprit collectif d’émulation et de coopération, </a:t>
            </a:r>
          </a:p>
          <a:p>
            <a:pPr marL="285750" indent="-285750">
              <a:buFont typeface="Arial" panose="020B0604020202020204" pitchFamily="34" charset="0"/>
              <a:buChar char="•"/>
            </a:pPr>
            <a:r>
              <a:rPr lang="fr-FR" sz="2400" dirty="0">
                <a:solidFill>
                  <a:srgbClr val="00B0F0"/>
                </a:solidFill>
              </a:rPr>
              <a:t>En découvrant concrètement l’univers du droit au travers de rencontres, de sorties et de projets, </a:t>
            </a:r>
          </a:p>
          <a:p>
            <a:pPr marL="285750" indent="-285750">
              <a:buFont typeface="Arial" panose="020B0604020202020204" pitchFamily="34" charset="0"/>
              <a:buChar char="•"/>
            </a:pPr>
            <a:r>
              <a:rPr lang="fr-FR" sz="2400" dirty="0">
                <a:solidFill>
                  <a:srgbClr val="0070C0"/>
                </a:solidFill>
              </a:rPr>
              <a:t>Pour bien préparer son bac, la suite de ses études et sa vie de citoyen, </a:t>
            </a:r>
          </a:p>
          <a:p>
            <a:pPr marL="285750" indent="-285750">
              <a:buFont typeface="Arial" panose="020B0604020202020204" pitchFamily="34" charset="0"/>
              <a:buChar char="•"/>
            </a:pPr>
            <a:r>
              <a:rPr lang="fr-FR" sz="2400" dirty="0">
                <a:solidFill>
                  <a:srgbClr val="7030A0"/>
                </a:solidFill>
              </a:rPr>
              <a:t>En développant sa culture générale ainsi que sa capacité à organiser sa réflexion et à la présenter avec clarté à l’oral. </a:t>
            </a:r>
          </a:p>
          <a:p>
            <a:pPr marL="285750" indent="-285750">
              <a:buFont typeface="Arial" panose="020B0604020202020204" pitchFamily="34" charset="0"/>
              <a:buChar char="•"/>
            </a:pPr>
            <a:endParaRPr lang="fr-FR" dirty="0"/>
          </a:p>
        </p:txBody>
      </p:sp>
    </p:spTree>
    <p:extLst>
      <p:ext uri="{BB962C8B-B14F-4D97-AF65-F5344CB8AC3E}">
        <p14:creationId xmlns:p14="http://schemas.microsoft.com/office/powerpoint/2010/main" val="1863914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7000"/>
            <a:lum/>
            <a:extLst>
              <a:ext uri="{BEBA8EAE-BF5A-486C-A8C5-ECC9F3942E4B}">
                <a14:imgProps xmlns:a14="http://schemas.microsoft.com/office/drawing/2010/main">
                  <a14:imgLayer r:embed="rId3">
                    <a14:imgEffect>
                      <a14:artisticPaintStrokes trans="27000" intensity="7"/>
                    </a14:imgEffect>
                  </a14:imgLayer>
                </a14:imgProps>
              </a:ext>
              <a:ext uri="{837473B0-CC2E-450A-ABE3-18F120FF3D39}">
                <a1611:picAttrSrcUrl xmlns:a1611="http://schemas.microsoft.com/office/drawing/2016/11/main" r:id="rId4"/>
              </a:ext>
            </a:extLst>
          </a:blip>
          <a:srcRect/>
          <a:stretch>
            <a:fillRect/>
          </a:stretch>
        </a:blip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E303D747-652C-4529-9EB8-74511BBB1F61}"/>
              </a:ext>
            </a:extLst>
          </p:cNvPr>
          <p:cNvSpPr>
            <a:spLocks noGrp="1"/>
          </p:cNvSpPr>
          <p:nvPr>
            <p:ph type="subTitle" idx="1"/>
          </p:nvPr>
        </p:nvSpPr>
        <p:spPr>
          <a:xfrm>
            <a:off x="457200" y="493872"/>
            <a:ext cx="11521440" cy="535622"/>
          </a:xfrm>
        </p:spPr>
        <p:txBody>
          <a:bodyPr>
            <a:normAutofit/>
          </a:bodyPr>
          <a:lstStyle/>
          <a:p>
            <a:r>
              <a:rPr lang="fr-FR" i="1" dirty="0">
                <a:effectLst>
                  <a:outerShdw blurRad="38100" dist="38100" dir="2700000" algn="tl">
                    <a:srgbClr val="000000">
                      <a:alpha val="43137"/>
                    </a:srgbClr>
                  </a:outerShdw>
                </a:effectLst>
              </a:rPr>
              <a:t>L’option droit et grands enjeux du monde contemporain (DGEMC), qu’est-ce que c’est?</a:t>
            </a:r>
          </a:p>
        </p:txBody>
      </p:sp>
      <p:sp>
        <p:nvSpPr>
          <p:cNvPr id="4" name="Ellipse 3">
            <a:extLst>
              <a:ext uri="{FF2B5EF4-FFF2-40B4-BE49-F238E27FC236}">
                <a16:creationId xmlns:a16="http://schemas.microsoft.com/office/drawing/2014/main" id="{16860C6A-9247-4E79-A496-E0D692681018}"/>
              </a:ext>
            </a:extLst>
          </p:cNvPr>
          <p:cNvSpPr/>
          <p:nvPr/>
        </p:nvSpPr>
        <p:spPr>
          <a:xfrm>
            <a:off x="869795" y="1600200"/>
            <a:ext cx="3780264" cy="278733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accent1">
                    <a:lumMod val="75000"/>
                  </a:schemeClr>
                </a:solidFill>
                <a:effectLst>
                  <a:outerShdw blurRad="38100" dist="38100" dir="2700000" algn="tl">
                    <a:srgbClr val="000000">
                      <a:alpha val="43137"/>
                    </a:srgbClr>
                  </a:outerShdw>
                </a:effectLst>
              </a:rPr>
              <a:t>Une option facultative de terminale prise en compte dans la note de contrôle continu pour le bac</a:t>
            </a:r>
          </a:p>
        </p:txBody>
      </p:sp>
      <p:sp>
        <p:nvSpPr>
          <p:cNvPr id="5" name="Ellipse 4">
            <a:extLst>
              <a:ext uri="{FF2B5EF4-FFF2-40B4-BE49-F238E27FC236}">
                <a16:creationId xmlns:a16="http://schemas.microsoft.com/office/drawing/2014/main" id="{9409EE3A-78C2-4D80-99B8-B2C672005727}"/>
              </a:ext>
            </a:extLst>
          </p:cNvPr>
          <p:cNvSpPr/>
          <p:nvPr/>
        </p:nvSpPr>
        <p:spPr>
          <a:xfrm>
            <a:off x="7339919" y="1933258"/>
            <a:ext cx="3360420" cy="1920240"/>
          </a:xfrm>
          <a:prstGeom prst="ellipse">
            <a:avLst/>
          </a:prstGeom>
          <a:solidFill>
            <a:schemeClr val="accent4">
              <a:lumMod val="60000"/>
              <a:lumOff val="40000"/>
              <a:alpha val="5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accent2">
                    <a:lumMod val="50000"/>
                  </a:schemeClr>
                </a:solidFill>
                <a:effectLst>
                  <a:outerShdw blurRad="38100" dist="38100" dir="2700000" algn="tl">
                    <a:srgbClr val="000000">
                      <a:alpha val="43137"/>
                    </a:srgbClr>
                  </a:outerShdw>
                </a:effectLst>
              </a:rPr>
              <a:t>Ouverte à tous les élèves de la voie générale du lycée</a:t>
            </a:r>
          </a:p>
        </p:txBody>
      </p:sp>
      <p:sp>
        <p:nvSpPr>
          <p:cNvPr id="6" name="Ellipse 5">
            <a:extLst>
              <a:ext uri="{FF2B5EF4-FFF2-40B4-BE49-F238E27FC236}">
                <a16:creationId xmlns:a16="http://schemas.microsoft.com/office/drawing/2014/main" id="{2A762DFD-8E43-4DD3-80D8-AC439961A359}"/>
              </a:ext>
            </a:extLst>
          </p:cNvPr>
          <p:cNvSpPr/>
          <p:nvPr/>
        </p:nvSpPr>
        <p:spPr>
          <a:xfrm>
            <a:off x="4415790" y="4387532"/>
            <a:ext cx="3360420" cy="192024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accent6">
                    <a:lumMod val="50000"/>
                  </a:schemeClr>
                </a:solidFill>
                <a:effectLst>
                  <a:outerShdw blurRad="38100" dist="38100" dir="2700000" algn="tl">
                    <a:srgbClr val="000000">
                      <a:alpha val="43137"/>
                    </a:srgbClr>
                  </a:outerShdw>
                </a:effectLst>
              </a:rPr>
              <a:t>3h par semaine</a:t>
            </a:r>
          </a:p>
        </p:txBody>
      </p:sp>
    </p:spTree>
    <p:extLst>
      <p:ext uri="{BB962C8B-B14F-4D97-AF65-F5344CB8AC3E}">
        <p14:creationId xmlns:p14="http://schemas.microsoft.com/office/powerpoint/2010/main" val="260114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7000"/>
            <a:lum/>
            <a:extLst>
              <a:ext uri="{BEBA8EAE-BF5A-486C-A8C5-ECC9F3942E4B}">
                <a14:imgProps xmlns:a14="http://schemas.microsoft.com/office/drawing/2010/main">
                  <a14:imgLayer r:embed="rId3">
                    <a14:imgEffect>
                      <a14:artisticPaintStrokes trans="27000" intensity="7"/>
                    </a14:imgEffect>
                  </a14:imgLayer>
                </a14:imgProps>
              </a:ext>
              <a:ext uri="{837473B0-CC2E-450A-ABE3-18F120FF3D39}">
                <a1611:picAttrSrcUrl xmlns:a1611="http://schemas.microsoft.com/office/drawing/2016/11/main" r:id="rId4"/>
              </a:ext>
            </a:extLst>
          </a:blip>
          <a:srcRect/>
          <a:stretch>
            <a:fillRect/>
          </a:stretch>
        </a:blip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E303D747-652C-4529-9EB8-74511BBB1F61}"/>
              </a:ext>
            </a:extLst>
          </p:cNvPr>
          <p:cNvSpPr>
            <a:spLocks noGrp="1"/>
          </p:cNvSpPr>
          <p:nvPr>
            <p:ph type="subTitle" idx="1"/>
          </p:nvPr>
        </p:nvSpPr>
        <p:spPr>
          <a:xfrm>
            <a:off x="1524000" y="304515"/>
            <a:ext cx="9723120" cy="535622"/>
          </a:xfrm>
        </p:spPr>
        <p:txBody>
          <a:bodyPr>
            <a:normAutofit/>
          </a:bodyPr>
          <a:lstStyle/>
          <a:p>
            <a:r>
              <a:rPr lang="fr-FR" sz="2800" i="1" dirty="0">
                <a:effectLst>
                  <a:outerShdw blurRad="38100" dist="38100" dir="2700000" algn="tl">
                    <a:srgbClr val="000000">
                      <a:alpha val="43137"/>
                    </a:srgbClr>
                  </a:outerShdw>
                </a:effectLst>
              </a:rPr>
              <a:t>Quels sont les objectifs de l’option DGEMC?</a:t>
            </a:r>
          </a:p>
        </p:txBody>
      </p:sp>
      <p:sp>
        <p:nvSpPr>
          <p:cNvPr id="4" name="Ellipse 3">
            <a:extLst>
              <a:ext uri="{FF2B5EF4-FFF2-40B4-BE49-F238E27FC236}">
                <a16:creationId xmlns:a16="http://schemas.microsoft.com/office/drawing/2014/main" id="{7CF97016-4563-4E3E-A426-E9A5DA9BDAC9}"/>
              </a:ext>
            </a:extLst>
          </p:cNvPr>
          <p:cNvSpPr/>
          <p:nvPr/>
        </p:nvSpPr>
        <p:spPr>
          <a:xfrm>
            <a:off x="4351020" y="1085850"/>
            <a:ext cx="3360420" cy="1920240"/>
          </a:xfrm>
          <a:prstGeom prst="ellipse">
            <a:avLst/>
          </a:prstGeom>
          <a:solidFill>
            <a:schemeClr val="accent6">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Une option d’initiation au Droit</a:t>
            </a:r>
            <a:r>
              <a:rPr lang="fr-FR" dirty="0"/>
              <a:t> </a:t>
            </a:r>
          </a:p>
        </p:txBody>
      </p:sp>
      <p:sp>
        <p:nvSpPr>
          <p:cNvPr id="5" name="Ellipse 4">
            <a:extLst>
              <a:ext uri="{FF2B5EF4-FFF2-40B4-BE49-F238E27FC236}">
                <a16:creationId xmlns:a16="http://schemas.microsoft.com/office/drawing/2014/main" id="{98AC78BA-0951-4227-8368-200356A152C7}"/>
              </a:ext>
            </a:extLst>
          </p:cNvPr>
          <p:cNvSpPr/>
          <p:nvPr/>
        </p:nvSpPr>
        <p:spPr>
          <a:xfrm>
            <a:off x="335280" y="2091690"/>
            <a:ext cx="3360420" cy="1920240"/>
          </a:xfrm>
          <a:prstGeom prst="ellipse">
            <a:avLst/>
          </a:prstGeom>
          <a:solidFill>
            <a:schemeClr val="accent5">
              <a:lumMod val="40000"/>
              <a:lumOff val="60000"/>
              <a:alpha val="8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Mais ce n’est pas l’équivalent d’une première année de licence de Droit</a:t>
            </a:r>
            <a:r>
              <a:rPr lang="fr-FR" dirty="0"/>
              <a:t> </a:t>
            </a:r>
          </a:p>
        </p:txBody>
      </p:sp>
      <p:sp>
        <p:nvSpPr>
          <p:cNvPr id="6" name="Ellipse 5">
            <a:extLst>
              <a:ext uri="{FF2B5EF4-FFF2-40B4-BE49-F238E27FC236}">
                <a16:creationId xmlns:a16="http://schemas.microsoft.com/office/drawing/2014/main" id="{CFCD15D6-5FC5-42B7-9D3B-7B0CCEA60503}"/>
              </a:ext>
            </a:extLst>
          </p:cNvPr>
          <p:cNvSpPr/>
          <p:nvPr/>
        </p:nvSpPr>
        <p:spPr>
          <a:xfrm>
            <a:off x="2122170" y="4387532"/>
            <a:ext cx="3360420" cy="1920240"/>
          </a:xfrm>
          <a:prstGeom prst="ellipse">
            <a:avLst/>
          </a:prstGeom>
          <a:solidFill>
            <a:schemeClr val="accent4">
              <a:lumMod val="60000"/>
              <a:lumOff val="40000"/>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Elle permet néanmoins aux élèves d’acquérir la maîtrise du vocabulaire juridique de base…</a:t>
            </a:r>
            <a:endParaRPr lang="fr-FR" dirty="0"/>
          </a:p>
        </p:txBody>
      </p:sp>
      <p:sp>
        <p:nvSpPr>
          <p:cNvPr id="7" name="Ellipse 6">
            <a:extLst>
              <a:ext uri="{FF2B5EF4-FFF2-40B4-BE49-F238E27FC236}">
                <a16:creationId xmlns:a16="http://schemas.microsoft.com/office/drawing/2014/main" id="{E5FB23FC-D1D4-4A83-83A5-53DE71978795}"/>
              </a:ext>
            </a:extLst>
          </p:cNvPr>
          <p:cNvSpPr/>
          <p:nvPr/>
        </p:nvSpPr>
        <p:spPr>
          <a:xfrm>
            <a:off x="6385560" y="4387532"/>
            <a:ext cx="3360420" cy="1920240"/>
          </a:xfrm>
          <a:prstGeom prst="ellipse">
            <a:avLst/>
          </a:prstGeom>
          <a:solidFill>
            <a:schemeClr val="accent2">
              <a:lumMod val="60000"/>
              <a:lumOff val="4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 et de s’initier à la logique du raisonnement juridique…</a:t>
            </a:r>
            <a:endParaRPr lang="fr-FR" dirty="0"/>
          </a:p>
        </p:txBody>
      </p:sp>
      <p:sp>
        <p:nvSpPr>
          <p:cNvPr id="8" name="Ellipse 7">
            <a:extLst>
              <a:ext uri="{FF2B5EF4-FFF2-40B4-BE49-F238E27FC236}">
                <a16:creationId xmlns:a16="http://schemas.microsoft.com/office/drawing/2014/main" id="{DFC4AE4E-E0B4-440B-9C8A-50F47101E926}"/>
              </a:ext>
            </a:extLst>
          </p:cNvPr>
          <p:cNvSpPr/>
          <p:nvPr/>
        </p:nvSpPr>
        <p:spPr>
          <a:xfrm>
            <a:off x="8530592" y="2045970"/>
            <a:ext cx="3360420" cy="1920240"/>
          </a:xfrm>
          <a:prstGeom prst="ellipse">
            <a:avLst/>
          </a:prstGeom>
          <a:solidFill>
            <a:srgbClr val="FFFF00">
              <a:alpha val="4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En la mettant en œuvre sur des sujets d’actualité qui peuvent intéresser des jeunes adultes</a:t>
            </a:r>
            <a:endParaRPr lang="fr-FR" dirty="0"/>
          </a:p>
        </p:txBody>
      </p:sp>
      <p:cxnSp>
        <p:nvCxnSpPr>
          <p:cNvPr id="9" name="Connecteur droit avec flèche 8">
            <a:extLst>
              <a:ext uri="{FF2B5EF4-FFF2-40B4-BE49-F238E27FC236}">
                <a16:creationId xmlns:a16="http://schemas.microsoft.com/office/drawing/2014/main" id="{5AEF253D-C310-4D54-BFB0-CF4F86D31526}"/>
              </a:ext>
            </a:extLst>
          </p:cNvPr>
          <p:cNvCxnSpPr>
            <a:stCxn id="4" idx="2"/>
            <a:endCxn id="5" idx="7"/>
          </p:cNvCxnSpPr>
          <p:nvPr/>
        </p:nvCxnSpPr>
        <p:spPr>
          <a:xfrm flipH="1">
            <a:off x="3203578" y="2045970"/>
            <a:ext cx="1147442" cy="32693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a:extLst>
              <a:ext uri="{FF2B5EF4-FFF2-40B4-BE49-F238E27FC236}">
                <a16:creationId xmlns:a16="http://schemas.microsoft.com/office/drawing/2014/main" id="{1F1DFB84-EAB4-442A-8CF4-839BA8500306}"/>
              </a:ext>
            </a:extLst>
          </p:cNvPr>
          <p:cNvCxnSpPr>
            <a:cxnSpLocks/>
            <a:endCxn id="6" idx="1"/>
          </p:cNvCxnSpPr>
          <p:nvPr/>
        </p:nvCxnSpPr>
        <p:spPr>
          <a:xfrm>
            <a:off x="2122170" y="4026558"/>
            <a:ext cx="492122" cy="64218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avec flèche 12">
            <a:extLst>
              <a:ext uri="{FF2B5EF4-FFF2-40B4-BE49-F238E27FC236}">
                <a16:creationId xmlns:a16="http://schemas.microsoft.com/office/drawing/2014/main" id="{BCF72FFF-725F-44DD-9BD7-3BB8FDC3BC21}"/>
              </a:ext>
            </a:extLst>
          </p:cNvPr>
          <p:cNvCxnSpPr>
            <a:cxnSpLocks/>
            <a:stCxn id="6" idx="6"/>
          </p:cNvCxnSpPr>
          <p:nvPr/>
        </p:nvCxnSpPr>
        <p:spPr>
          <a:xfrm>
            <a:off x="5482590" y="5347652"/>
            <a:ext cx="90297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8B22BAFF-9863-4192-950E-2C347013F211}"/>
              </a:ext>
            </a:extLst>
          </p:cNvPr>
          <p:cNvCxnSpPr>
            <a:cxnSpLocks/>
            <a:endCxn id="8" idx="4"/>
          </p:cNvCxnSpPr>
          <p:nvPr/>
        </p:nvCxnSpPr>
        <p:spPr>
          <a:xfrm flipV="1">
            <a:off x="9745980" y="3966210"/>
            <a:ext cx="464822" cy="129381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4339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7000"/>
            <a:lum/>
            <a:extLst>
              <a:ext uri="{BEBA8EAE-BF5A-486C-A8C5-ECC9F3942E4B}">
                <a14:imgProps xmlns:a14="http://schemas.microsoft.com/office/drawing/2010/main">
                  <a14:imgLayer r:embed="rId3">
                    <a14:imgEffect>
                      <a14:artisticPaintStrokes trans="27000" intensity="7"/>
                    </a14:imgEffect>
                  </a14:imgLayer>
                </a14:imgProps>
              </a:ext>
              <a:ext uri="{837473B0-CC2E-450A-ABE3-18F120FF3D39}">
                <a1611:picAttrSrcUrl xmlns:a1611="http://schemas.microsoft.com/office/drawing/2016/11/main" r:id="rId4"/>
              </a:ext>
            </a:extLst>
          </a:blip>
          <a:srcRect/>
          <a:stretch>
            <a:fillRect/>
          </a:stretch>
        </a:blip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E303D747-652C-4529-9EB8-74511BBB1F61}"/>
              </a:ext>
            </a:extLst>
          </p:cNvPr>
          <p:cNvSpPr>
            <a:spLocks noGrp="1"/>
          </p:cNvSpPr>
          <p:nvPr>
            <p:ph type="subTitle" idx="1"/>
          </p:nvPr>
        </p:nvSpPr>
        <p:spPr>
          <a:xfrm>
            <a:off x="1514476" y="195112"/>
            <a:ext cx="9723120" cy="842009"/>
          </a:xfrm>
        </p:spPr>
        <p:txBody>
          <a:bodyPr>
            <a:normAutofit lnSpcReduction="10000"/>
          </a:bodyPr>
          <a:lstStyle/>
          <a:p>
            <a:r>
              <a:rPr lang="fr-FR" dirty="0"/>
              <a:t>Quel est le programme de l’option DGEMC?</a:t>
            </a:r>
          </a:p>
          <a:p>
            <a:r>
              <a:rPr lang="fr-FR" dirty="0"/>
              <a:t>Il comporte deux grandes parties, l’une plus théorique, l’autre plus pratique</a:t>
            </a:r>
          </a:p>
        </p:txBody>
      </p:sp>
      <p:sp>
        <p:nvSpPr>
          <p:cNvPr id="2" name="Rectangle 1">
            <a:extLst>
              <a:ext uri="{FF2B5EF4-FFF2-40B4-BE49-F238E27FC236}">
                <a16:creationId xmlns:a16="http://schemas.microsoft.com/office/drawing/2014/main" id="{DD9724E6-06D3-497A-953A-9B59600F6D41}"/>
              </a:ext>
            </a:extLst>
          </p:cNvPr>
          <p:cNvSpPr/>
          <p:nvPr/>
        </p:nvSpPr>
        <p:spPr>
          <a:xfrm>
            <a:off x="708659" y="1221238"/>
            <a:ext cx="4949190" cy="535622"/>
          </a:xfrm>
          <a:prstGeom prst="rect">
            <a:avLst/>
          </a:prstGeom>
          <a:solidFill>
            <a:srgbClr val="FFFF00">
              <a:alpha val="4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Qu’est-ce que le droit?</a:t>
            </a:r>
          </a:p>
        </p:txBody>
      </p:sp>
      <p:sp>
        <p:nvSpPr>
          <p:cNvPr id="4" name="Rectangle 3">
            <a:extLst>
              <a:ext uri="{FF2B5EF4-FFF2-40B4-BE49-F238E27FC236}">
                <a16:creationId xmlns:a16="http://schemas.microsoft.com/office/drawing/2014/main" id="{39881F26-C321-4FA4-965D-A9FF23E75D95}"/>
              </a:ext>
            </a:extLst>
          </p:cNvPr>
          <p:cNvSpPr/>
          <p:nvPr/>
        </p:nvSpPr>
        <p:spPr>
          <a:xfrm>
            <a:off x="708659" y="2149660"/>
            <a:ext cx="4949190" cy="842010"/>
          </a:xfrm>
          <a:prstGeom prst="rect">
            <a:avLst/>
          </a:prstGeom>
          <a:solidFill>
            <a:srgbClr val="FFFF00">
              <a:alpha val="4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Comment fabrique-t-on le droit?</a:t>
            </a:r>
          </a:p>
          <a:p>
            <a:pPr algn="ctr"/>
            <a:r>
              <a:rPr lang="fr-FR" dirty="0">
                <a:solidFill>
                  <a:schemeClr val="tx1"/>
                </a:solidFill>
              </a:rPr>
              <a:t>Constitution, lois, ordonnances, décrets, règlements, jurisprudence, contrats. </a:t>
            </a:r>
          </a:p>
        </p:txBody>
      </p:sp>
      <p:sp>
        <p:nvSpPr>
          <p:cNvPr id="5" name="Rectangle 4">
            <a:extLst>
              <a:ext uri="{FF2B5EF4-FFF2-40B4-BE49-F238E27FC236}">
                <a16:creationId xmlns:a16="http://schemas.microsoft.com/office/drawing/2014/main" id="{ECC1110A-E986-450A-B352-BF2C1B7FE7E8}"/>
              </a:ext>
            </a:extLst>
          </p:cNvPr>
          <p:cNvSpPr/>
          <p:nvPr/>
        </p:nvSpPr>
        <p:spPr>
          <a:xfrm>
            <a:off x="708659" y="3174020"/>
            <a:ext cx="4949190" cy="1120606"/>
          </a:xfrm>
          <a:prstGeom prst="rect">
            <a:avLst/>
          </a:prstGeom>
          <a:solidFill>
            <a:srgbClr val="FFFF00">
              <a:alpha val="4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Comment la justice est-elle organisée ?</a:t>
            </a:r>
          </a:p>
          <a:p>
            <a:pPr algn="ctr"/>
            <a:r>
              <a:rPr lang="fr-FR" dirty="0">
                <a:solidFill>
                  <a:schemeClr val="tx1"/>
                </a:solidFill>
              </a:rPr>
              <a:t>Contravention, délit, crime</a:t>
            </a:r>
          </a:p>
          <a:p>
            <a:pPr algn="ctr"/>
            <a:r>
              <a:rPr lang="fr-FR" dirty="0">
                <a:solidFill>
                  <a:schemeClr val="tx1"/>
                </a:solidFill>
              </a:rPr>
              <a:t>Justice civile, pénale, administrative. </a:t>
            </a:r>
          </a:p>
          <a:p>
            <a:pPr algn="ctr"/>
            <a:r>
              <a:rPr lang="fr-FR" dirty="0">
                <a:solidFill>
                  <a:schemeClr val="tx1"/>
                </a:solidFill>
              </a:rPr>
              <a:t>Cour d’appel, cour de cassation, conseil d’Etat</a:t>
            </a:r>
          </a:p>
        </p:txBody>
      </p:sp>
      <p:sp>
        <p:nvSpPr>
          <p:cNvPr id="6" name="Rectangle 5">
            <a:extLst>
              <a:ext uri="{FF2B5EF4-FFF2-40B4-BE49-F238E27FC236}">
                <a16:creationId xmlns:a16="http://schemas.microsoft.com/office/drawing/2014/main" id="{1D1A15A3-CF23-4DA7-9C02-E7A32E454A2B}"/>
              </a:ext>
            </a:extLst>
          </p:cNvPr>
          <p:cNvSpPr/>
          <p:nvPr/>
        </p:nvSpPr>
        <p:spPr>
          <a:xfrm>
            <a:off x="708659" y="4415505"/>
            <a:ext cx="4949190" cy="797814"/>
          </a:xfrm>
          <a:prstGeom prst="rect">
            <a:avLst/>
          </a:prstGeom>
          <a:solidFill>
            <a:srgbClr val="FFFF00">
              <a:alpha val="4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Qu’est-ce que le droit international ?</a:t>
            </a:r>
          </a:p>
          <a:p>
            <a:pPr algn="ctr"/>
            <a:r>
              <a:rPr lang="fr-FR" dirty="0">
                <a:solidFill>
                  <a:schemeClr val="tx1"/>
                </a:solidFill>
              </a:rPr>
              <a:t>Droit européen. Internationalisation du droit.</a:t>
            </a:r>
          </a:p>
        </p:txBody>
      </p:sp>
      <p:sp>
        <p:nvSpPr>
          <p:cNvPr id="7" name="Rectangle 6">
            <a:extLst>
              <a:ext uri="{FF2B5EF4-FFF2-40B4-BE49-F238E27FC236}">
                <a16:creationId xmlns:a16="http://schemas.microsoft.com/office/drawing/2014/main" id="{C712D6E8-6672-4E5C-B0D6-ED216A105DB3}"/>
              </a:ext>
            </a:extLst>
          </p:cNvPr>
          <p:cNvSpPr/>
          <p:nvPr/>
        </p:nvSpPr>
        <p:spPr>
          <a:xfrm>
            <a:off x="6278883" y="1224207"/>
            <a:ext cx="5194935" cy="535622"/>
          </a:xfrm>
          <a:prstGeom prst="rect">
            <a:avLst/>
          </a:prstGeom>
          <a:solidFill>
            <a:srgbClr val="00B050">
              <a:alpha val="4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Questions juridiques contemporaines</a:t>
            </a:r>
          </a:p>
        </p:txBody>
      </p:sp>
      <p:sp>
        <p:nvSpPr>
          <p:cNvPr id="8" name="Rectangle 7">
            <a:extLst>
              <a:ext uri="{FF2B5EF4-FFF2-40B4-BE49-F238E27FC236}">
                <a16:creationId xmlns:a16="http://schemas.microsoft.com/office/drawing/2014/main" id="{C59277B0-DC90-44A7-94F8-AEE7D17518A6}"/>
              </a:ext>
            </a:extLst>
          </p:cNvPr>
          <p:cNvSpPr/>
          <p:nvPr/>
        </p:nvSpPr>
        <p:spPr>
          <a:xfrm>
            <a:off x="6288405" y="2183143"/>
            <a:ext cx="5194935" cy="1046513"/>
          </a:xfrm>
          <a:prstGeom prst="rect">
            <a:avLst/>
          </a:prstGeom>
          <a:solidFill>
            <a:srgbClr val="00B050">
              <a:alpha val="4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Personne physique, morale. Mineur, majeur, animal. Responsabilité pénale, civile, administrative </a:t>
            </a:r>
          </a:p>
          <a:p>
            <a:pPr algn="ctr"/>
            <a:r>
              <a:rPr lang="fr-FR" b="1" dirty="0">
                <a:solidFill>
                  <a:schemeClr val="tx1"/>
                </a:solidFill>
              </a:rPr>
              <a:t>Qui a des droits et des devoirs? Quelles sanctions pour quelles infractions ?</a:t>
            </a:r>
          </a:p>
        </p:txBody>
      </p:sp>
      <p:sp>
        <p:nvSpPr>
          <p:cNvPr id="10" name="Rectangle 9">
            <a:extLst>
              <a:ext uri="{FF2B5EF4-FFF2-40B4-BE49-F238E27FC236}">
                <a16:creationId xmlns:a16="http://schemas.microsoft.com/office/drawing/2014/main" id="{DAAB5DDA-798C-4EBF-B56A-43EB9BF95C0B}"/>
              </a:ext>
            </a:extLst>
          </p:cNvPr>
          <p:cNvSpPr/>
          <p:nvPr/>
        </p:nvSpPr>
        <p:spPr>
          <a:xfrm>
            <a:off x="6288405" y="3496216"/>
            <a:ext cx="5194935" cy="535622"/>
          </a:xfrm>
          <a:prstGeom prst="rect">
            <a:avLst/>
          </a:prstGeom>
          <a:solidFill>
            <a:srgbClr val="00B050">
              <a:alpha val="4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Etrangers, enfants, familles, travailleurs, entrepreneurs : </a:t>
            </a:r>
            <a:r>
              <a:rPr lang="fr-FR" b="1" dirty="0">
                <a:solidFill>
                  <a:schemeClr val="tx1"/>
                </a:solidFill>
              </a:rPr>
              <a:t>qui a le droit de faire quoi?</a:t>
            </a:r>
          </a:p>
        </p:txBody>
      </p:sp>
      <p:sp>
        <p:nvSpPr>
          <p:cNvPr id="11" name="Rectangle 10">
            <a:extLst>
              <a:ext uri="{FF2B5EF4-FFF2-40B4-BE49-F238E27FC236}">
                <a16:creationId xmlns:a16="http://schemas.microsoft.com/office/drawing/2014/main" id="{3CFC0FC7-5254-461D-8FF7-4EDDDE3DDE5A}"/>
              </a:ext>
            </a:extLst>
          </p:cNvPr>
          <p:cNvSpPr/>
          <p:nvPr/>
        </p:nvSpPr>
        <p:spPr>
          <a:xfrm>
            <a:off x="6278883" y="4347210"/>
            <a:ext cx="5204457" cy="934404"/>
          </a:xfrm>
          <a:prstGeom prst="rect">
            <a:avLst/>
          </a:prstGeom>
          <a:solidFill>
            <a:srgbClr val="00B050">
              <a:alpha val="4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Bioéthique : PMA, GPA, don d’organe, sexualité, euthanasie : </a:t>
            </a:r>
            <a:r>
              <a:rPr lang="fr-FR" b="1" dirty="0">
                <a:solidFill>
                  <a:schemeClr val="tx1"/>
                </a:solidFill>
              </a:rPr>
              <a:t>qu’avons-nous le droit de faire de nos corps et de celui d’autrui?</a:t>
            </a:r>
          </a:p>
        </p:txBody>
      </p:sp>
      <p:sp>
        <p:nvSpPr>
          <p:cNvPr id="12" name="Rectangle 11">
            <a:extLst>
              <a:ext uri="{FF2B5EF4-FFF2-40B4-BE49-F238E27FC236}">
                <a16:creationId xmlns:a16="http://schemas.microsoft.com/office/drawing/2014/main" id="{94C58630-DEA5-43B7-A159-B3F5ED4A349C}"/>
              </a:ext>
            </a:extLst>
          </p:cNvPr>
          <p:cNvSpPr/>
          <p:nvPr/>
        </p:nvSpPr>
        <p:spPr>
          <a:xfrm>
            <a:off x="6288405" y="5482462"/>
            <a:ext cx="5204457" cy="1109030"/>
          </a:xfrm>
          <a:prstGeom prst="rect">
            <a:avLst/>
          </a:prstGeom>
          <a:solidFill>
            <a:srgbClr val="00B050">
              <a:alpha val="4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La révolution numérique : Intelligence artificielle, algorithme, robots, réseaux sociaux. </a:t>
            </a:r>
            <a:r>
              <a:rPr lang="fr-FR" b="1" dirty="0">
                <a:solidFill>
                  <a:schemeClr val="tx1"/>
                </a:solidFill>
              </a:rPr>
              <a:t>Quels sont nos droits face à ces nouveaux pouvoirs?</a:t>
            </a:r>
          </a:p>
        </p:txBody>
      </p:sp>
      <p:sp>
        <p:nvSpPr>
          <p:cNvPr id="13" name="Rectangle 12">
            <a:extLst>
              <a:ext uri="{FF2B5EF4-FFF2-40B4-BE49-F238E27FC236}">
                <a16:creationId xmlns:a16="http://schemas.microsoft.com/office/drawing/2014/main" id="{BCD49418-703F-4E6A-8414-513CD79A8D8A}"/>
              </a:ext>
            </a:extLst>
          </p:cNvPr>
          <p:cNvSpPr/>
          <p:nvPr/>
        </p:nvSpPr>
        <p:spPr>
          <a:xfrm>
            <a:off x="708659" y="5405594"/>
            <a:ext cx="4949190" cy="1257294"/>
          </a:xfrm>
          <a:prstGeom prst="rect">
            <a:avLst/>
          </a:prstGeom>
          <a:solidFill>
            <a:srgbClr val="FFFF00">
              <a:alpha val="4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Comment les juges raisonnent-ils pour prendre leurs décisions ?</a:t>
            </a:r>
          </a:p>
          <a:p>
            <a:pPr algn="ctr"/>
            <a:r>
              <a:rPr lang="fr-FR" dirty="0">
                <a:solidFill>
                  <a:schemeClr val="tx1"/>
                </a:solidFill>
              </a:rPr>
              <a:t>Syllogisme juridique, analyse d’arrêts</a:t>
            </a:r>
          </a:p>
          <a:p>
            <a:pPr algn="ctr"/>
            <a:r>
              <a:rPr lang="fr-FR" dirty="0">
                <a:solidFill>
                  <a:schemeClr val="tx1"/>
                </a:solidFill>
              </a:rPr>
              <a:t>La personnalité et la responsabilité juridique</a:t>
            </a:r>
          </a:p>
        </p:txBody>
      </p:sp>
    </p:spTree>
    <p:extLst>
      <p:ext uri="{BB962C8B-B14F-4D97-AF65-F5344CB8AC3E}">
        <p14:creationId xmlns:p14="http://schemas.microsoft.com/office/powerpoint/2010/main" val="3089832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P spid="7" grpId="0" animBg="1"/>
      <p:bldP spid="8" grpId="0" animBg="1"/>
      <p:bldP spid="10" grpId="0" animBg="1"/>
      <p:bldP spid="11" grpId="0" animBg="1"/>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7000"/>
            <a:lum/>
            <a:extLst>
              <a:ext uri="{BEBA8EAE-BF5A-486C-A8C5-ECC9F3942E4B}">
                <a14:imgProps xmlns:a14="http://schemas.microsoft.com/office/drawing/2010/main">
                  <a14:imgLayer r:embed="rId3">
                    <a14:imgEffect>
                      <a14:artisticPaintStrokes trans="27000" intensity="7"/>
                    </a14:imgEffect>
                  </a14:imgLayer>
                </a14:imgProps>
              </a:ext>
              <a:ext uri="{837473B0-CC2E-450A-ABE3-18F120FF3D39}">
                <a1611:picAttrSrcUrl xmlns:a1611="http://schemas.microsoft.com/office/drawing/2016/11/main" r:id="rId4"/>
              </a:ext>
            </a:extLst>
          </a:blip>
          <a:srcRect/>
          <a:stretch>
            <a:fillRect/>
          </a:stretch>
        </a:blip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E303D747-652C-4529-9EB8-74511BBB1F61}"/>
              </a:ext>
            </a:extLst>
          </p:cNvPr>
          <p:cNvSpPr>
            <a:spLocks noGrp="1"/>
          </p:cNvSpPr>
          <p:nvPr>
            <p:ph type="subTitle" idx="1"/>
          </p:nvPr>
        </p:nvSpPr>
        <p:spPr>
          <a:xfrm>
            <a:off x="1843157" y="309404"/>
            <a:ext cx="7958328" cy="535622"/>
          </a:xfrm>
        </p:spPr>
        <p:txBody>
          <a:bodyPr>
            <a:normAutofit/>
          </a:bodyPr>
          <a:lstStyle/>
          <a:p>
            <a:r>
              <a:rPr lang="fr-FR" sz="2800" i="1" dirty="0">
                <a:effectLst>
                  <a:outerShdw blurRad="38100" dist="38100" dir="2700000" algn="tl">
                    <a:srgbClr val="000000">
                      <a:alpha val="43137"/>
                    </a:srgbClr>
                  </a:outerShdw>
                </a:effectLst>
              </a:rPr>
              <a:t>Quel est l’esprit de l’option DGEMC?</a:t>
            </a:r>
          </a:p>
        </p:txBody>
      </p:sp>
      <p:sp>
        <p:nvSpPr>
          <p:cNvPr id="4" name="Ellipse 3">
            <a:extLst>
              <a:ext uri="{FF2B5EF4-FFF2-40B4-BE49-F238E27FC236}">
                <a16:creationId xmlns:a16="http://schemas.microsoft.com/office/drawing/2014/main" id="{7CF97016-4563-4E3E-A426-E9A5DA9BDAC9}"/>
              </a:ext>
            </a:extLst>
          </p:cNvPr>
          <p:cNvSpPr/>
          <p:nvPr/>
        </p:nvSpPr>
        <p:spPr>
          <a:xfrm>
            <a:off x="4139564" y="954453"/>
            <a:ext cx="3541395" cy="192024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                       Du sérieux </a:t>
            </a:r>
            <a:endParaRPr lang="fr-FR" dirty="0"/>
          </a:p>
        </p:txBody>
      </p:sp>
      <p:sp>
        <p:nvSpPr>
          <p:cNvPr id="5" name="Ellipse 4">
            <a:extLst>
              <a:ext uri="{FF2B5EF4-FFF2-40B4-BE49-F238E27FC236}">
                <a16:creationId xmlns:a16="http://schemas.microsoft.com/office/drawing/2014/main" id="{98AC78BA-0951-4227-8368-200356A152C7}"/>
              </a:ext>
            </a:extLst>
          </p:cNvPr>
          <p:cNvSpPr/>
          <p:nvPr/>
        </p:nvSpPr>
        <p:spPr>
          <a:xfrm>
            <a:off x="338137" y="2713831"/>
            <a:ext cx="3360420" cy="1920240"/>
          </a:xfrm>
          <a:prstGeom prst="ellipse">
            <a:avLst/>
          </a:prstGeom>
          <a:solidFill>
            <a:srgbClr val="92D050">
              <a:alpha val="6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                   De l’échange </a:t>
            </a:r>
            <a:endParaRPr lang="fr-FR" dirty="0"/>
          </a:p>
        </p:txBody>
      </p:sp>
      <p:sp>
        <p:nvSpPr>
          <p:cNvPr id="7" name="Ellipse 6">
            <a:extLst>
              <a:ext uri="{FF2B5EF4-FFF2-40B4-BE49-F238E27FC236}">
                <a16:creationId xmlns:a16="http://schemas.microsoft.com/office/drawing/2014/main" id="{E5FB23FC-D1D4-4A83-83A5-53DE71978795}"/>
              </a:ext>
            </a:extLst>
          </p:cNvPr>
          <p:cNvSpPr/>
          <p:nvPr/>
        </p:nvSpPr>
        <p:spPr>
          <a:xfrm>
            <a:off x="3474720" y="4536122"/>
            <a:ext cx="4880610" cy="1920240"/>
          </a:xfrm>
          <a:prstGeom prst="ellipse">
            <a:avLst/>
          </a:prstGeom>
          <a:solidFill>
            <a:srgbClr val="FFFF00">
              <a:alpha val="2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a:p>
            <a:pPr algn="ctr"/>
            <a:endParaRPr lang="fr-FR" dirty="0">
              <a:solidFill>
                <a:schemeClr val="tx1"/>
              </a:solidFill>
            </a:endParaRPr>
          </a:p>
          <a:p>
            <a:pPr algn="ctr"/>
            <a:endParaRPr lang="fr-FR" dirty="0">
              <a:solidFill>
                <a:schemeClr val="tx1"/>
              </a:solidFill>
            </a:endParaRPr>
          </a:p>
          <a:p>
            <a:pPr algn="ctr"/>
            <a:r>
              <a:rPr lang="fr-FR" dirty="0">
                <a:solidFill>
                  <a:schemeClr val="tx1"/>
                </a:solidFill>
              </a:rPr>
              <a:t>De l’enthousiasme et de la bonne humeur</a:t>
            </a:r>
            <a:endParaRPr lang="fr-FR" dirty="0"/>
          </a:p>
        </p:txBody>
      </p:sp>
      <p:sp>
        <p:nvSpPr>
          <p:cNvPr id="8" name="Ellipse 7">
            <a:extLst>
              <a:ext uri="{FF2B5EF4-FFF2-40B4-BE49-F238E27FC236}">
                <a16:creationId xmlns:a16="http://schemas.microsoft.com/office/drawing/2014/main" id="{DFC4AE4E-E0B4-440B-9C8A-50F47101E926}"/>
              </a:ext>
            </a:extLst>
          </p:cNvPr>
          <p:cNvSpPr/>
          <p:nvPr/>
        </p:nvSpPr>
        <p:spPr>
          <a:xfrm>
            <a:off x="7898130" y="2615882"/>
            <a:ext cx="4103370" cy="2116138"/>
          </a:xfrm>
          <a:prstGeom prst="ellipse">
            <a:avLst/>
          </a:prstGeom>
          <a:solidFill>
            <a:srgbClr val="0070C0">
              <a:alpha val="3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                    De la coopération</a:t>
            </a:r>
            <a:endParaRPr lang="fr-FR" dirty="0"/>
          </a:p>
        </p:txBody>
      </p:sp>
      <p:pic>
        <p:nvPicPr>
          <p:cNvPr id="2" name="Image 1">
            <a:extLst>
              <a:ext uri="{FF2B5EF4-FFF2-40B4-BE49-F238E27FC236}">
                <a16:creationId xmlns:a16="http://schemas.microsoft.com/office/drawing/2014/main" id="{06A32839-C0C3-4893-A7CB-204EE54CD616}"/>
              </a:ext>
            </a:extLst>
          </p:cNvPr>
          <p:cNvPicPr>
            <a:picLocks noChangeAspect="1"/>
          </p:cNvPicPr>
          <p:nvPr/>
        </p:nvPicPr>
        <p:blipFill>
          <a:blip r:embed="rId5"/>
          <a:stretch>
            <a:fillRect/>
          </a:stretch>
        </p:blipFill>
        <p:spPr>
          <a:xfrm>
            <a:off x="4714874" y="1397841"/>
            <a:ext cx="1104900" cy="1033463"/>
          </a:xfrm>
          <a:prstGeom prst="rect">
            <a:avLst/>
          </a:prstGeom>
        </p:spPr>
      </p:pic>
      <p:pic>
        <p:nvPicPr>
          <p:cNvPr id="9" name="Image 8">
            <a:extLst>
              <a:ext uri="{FF2B5EF4-FFF2-40B4-BE49-F238E27FC236}">
                <a16:creationId xmlns:a16="http://schemas.microsoft.com/office/drawing/2014/main" id="{9B15B338-1EC0-42A0-BF48-6B7C994A85D9}"/>
              </a:ext>
            </a:extLst>
          </p:cNvPr>
          <p:cNvPicPr>
            <a:picLocks noChangeAspect="1"/>
          </p:cNvPicPr>
          <p:nvPr/>
        </p:nvPicPr>
        <p:blipFill>
          <a:blip r:embed="rId6"/>
          <a:stretch>
            <a:fillRect/>
          </a:stretch>
        </p:blipFill>
        <p:spPr>
          <a:xfrm>
            <a:off x="815340" y="3006090"/>
            <a:ext cx="1027817" cy="1108710"/>
          </a:xfrm>
          <a:prstGeom prst="rect">
            <a:avLst/>
          </a:prstGeom>
        </p:spPr>
      </p:pic>
      <p:pic>
        <p:nvPicPr>
          <p:cNvPr id="10" name="Image 9">
            <a:extLst>
              <a:ext uri="{FF2B5EF4-FFF2-40B4-BE49-F238E27FC236}">
                <a16:creationId xmlns:a16="http://schemas.microsoft.com/office/drawing/2014/main" id="{16006071-7336-4ABB-B79E-07C3786278D6}"/>
              </a:ext>
            </a:extLst>
          </p:cNvPr>
          <p:cNvPicPr>
            <a:picLocks noChangeAspect="1"/>
          </p:cNvPicPr>
          <p:nvPr/>
        </p:nvPicPr>
        <p:blipFill>
          <a:blip r:embed="rId7"/>
          <a:stretch>
            <a:fillRect/>
          </a:stretch>
        </p:blipFill>
        <p:spPr>
          <a:xfrm>
            <a:off x="8211503" y="3174889"/>
            <a:ext cx="1332547" cy="998124"/>
          </a:xfrm>
          <a:prstGeom prst="rect">
            <a:avLst/>
          </a:prstGeom>
        </p:spPr>
      </p:pic>
      <p:pic>
        <p:nvPicPr>
          <p:cNvPr id="11" name="Image 10">
            <a:extLst>
              <a:ext uri="{FF2B5EF4-FFF2-40B4-BE49-F238E27FC236}">
                <a16:creationId xmlns:a16="http://schemas.microsoft.com/office/drawing/2014/main" id="{175D80AD-9393-4DC8-86B9-6D2D4BA269F1}"/>
              </a:ext>
            </a:extLst>
          </p:cNvPr>
          <p:cNvPicPr>
            <a:picLocks noChangeAspect="1"/>
          </p:cNvPicPr>
          <p:nvPr/>
        </p:nvPicPr>
        <p:blipFill>
          <a:blip r:embed="rId8"/>
          <a:stretch>
            <a:fillRect/>
          </a:stretch>
        </p:blipFill>
        <p:spPr>
          <a:xfrm>
            <a:off x="5427758" y="4645549"/>
            <a:ext cx="957802" cy="957802"/>
          </a:xfrm>
          <a:prstGeom prst="rect">
            <a:avLst/>
          </a:prstGeom>
        </p:spPr>
      </p:pic>
      <p:cxnSp>
        <p:nvCxnSpPr>
          <p:cNvPr id="18" name="Connecteur droit avec flèche 17">
            <a:extLst>
              <a:ext uri="{FF2B5EF4-FFF2-40B4-BE49-F238E27FC236}">
                <a16:creationId xmlns:a16="http://schemas.microsoft.com/office/drawing/2014/main" id="{6C44F6A1-62AC-4A62-8255-AF6498690AB7}"/>
              </a:ext>
            </a:extLst>
          </p:cNvPr>
          <p:cNvCxnSpPr>
            <a:cxnSpLocks/>
            <a:stCxn id="4" idx="4"/>
            <a:endCxn id="7" idx="0"/>
          </p:cNvCxnSpPr>
          <p:nvPr/>
        </p:nvCxnSpPr>
        <p:spPr>
          <a:xfrm>
            <a:off x="5910262" y="2874693"/>
            <a:ext cx="4763" cy="1661429"/>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29">
            <a:extLst>
              <a:ext uri="{FF2B5EF4-FFF2-40B4-BE49-F238E27FC236}">
                <a16:creationId xmlns:a16="http://schemas.microsoft.com/office/drawing/2014/main" id="{AF5C9C55-76DC-4894-8FF0-9AD24EC1AB65}"/>
              </a:ext>
            </a:extLst>
          </p:cNvPr>
          <p:cNvCxnSpPr>
            <a:cxnSpLocks/>
            <a:stCxn id="5" idx="6"/>
            <a:endCxn id="8" idx="2"/>
          </p:cNvCxnSpPr>
          <p:nvPr/>
        </p:nvCxnSpPr>
        <p:spPr>
          <a:xfrm>
            <a:off x="3698557" y="3673951"/>
            <a:ext cx="4199573"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3271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7000"/>
            <a:lum/>
            <a:extLst>
              <a:ext uri="{BEBA8EAE-BF5A-486C-A8C5-ECC9F3942E4B}">
                <a14:imgProps xmlns:a14="http://schemas.microsoft.com/office/drawing/2010/main">
                  <a14:imgLayer r:embed="rId3">
                    <a14:imgEffect>
                      <a14:artisticPaintStrokes trans="27000" intensity="7"/>
                    </a14:imgEffect>
                  </a14:imgLayer>
                </a14:imgProps>
              </a:ext>
              <a:ext uri="{837473B0-CC2E-450A-ABE3-18F120FF3D39}">
                <a1611:picAttrSrcUrl xmlns:a1611="http://schemas.microsoft.com/office/drawing/2016/11/main" r:id="rId4"/>
              </a:ext>
            </a:extLst>
          </a:blip>
          <a:srcRect/>
          <a:stretch>
            <a:fillRect/>
          </a:stretch>
        </a:blip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E303D747-652C-4529-9EB8-74511BBB1F61}"/>
              </a:ext>
            </a:extLst>
          </p:cNvPr>
          <p:cNvSpPr>
            <a:spLocks noGrp="1"/>
          </p:cNvSpPr>
          <p:nvPr>
            <p:ph type="subTitle" idx="1"/>
          </p:nvPr>
        </p:nvSpPr>
        <p:spPr>
          <a:xfrm>
            <a:off x="1398270" y="401954"/>
            <a:ext cx="9723120" cy="535622"/>
          </a:xfrm>
        </p:spPr>
        <p:txBody>
          <a:bodyPr/>
          <a:lstStyle/>
          <a:p>
            <a:r>
              <a:rPr lang="fr-FR" i="1" dirty="0">
                <a:effectLst>
                  <a:outerShdw blurRad="38100" dist="38100" dir="2700000" algn="tl">
                    <a:srgbClr val="000000">
                      <a:alpha val="43137"/>
                    </a:srgbClr>
                  </a:outerShdw>
                </a:effectLst>
              </a:rPr>
              <a:t>Comment va-t-on travailler dans l’option DGEMC?</a:t>
            </a:r>
          </a:p>
        </p:txBody>
      </p:sp>
      <p:sp>
        <p:nvSpPr>
          <p:cNvPr id="2" name="Rectangle : coins arrondis 1">
            <a:extLst>
              <a:ext uri="{FF2B5EF4-FFF2-40B4-BE49-F238E27FC236}">
                <a16:creationId xmlns:a16="http://schemas.microsoft.com/office/drawing/2014/main" id="{B741372A-7C4E-46BF-877D-C87BAEF21050}"/>
              </a:ext>
            </a:extLst>
          </p:cNvPr>
          <p:cNvSpPr/>
          <p:nvPr/>
        </p:nvSpPr>
        <p:spPr>
          <a:xfrm>
            <a:off x="2723567" y="1394994"/>
            <a:ext cx="2265091" cy="1360170"/>
          </a:xfrm>
          <a:prstGeom prst="roundRect">
            <a:avLst/>
          </a:prstGeom>
          <a:solidFill>
            <a:srgbClr val="0070C0">
              <a:alpha val="3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Des cours théoriques</a:t>
            </a:r>
          </a:p>
        </p:txBody>
      </p:sp>
      <p:sp>
        <p:nvSpPr>
          <p:cNvPr id="4" name="Rectangle : coins arrondis 3">
            <a:extLst>
              <a:ext uri="{FF2B5EF4-FFF2-40B4-BE49-F238E27FC236}">
                <a16:creationId xmlns:a16="http://schemas.microsoft.com/office/drawing/2014/main" id="{71D60281-B0D6-4A85-8139-0E6D4EFBEB05}"/>
              </a:ext>
            </a:extLst>
          </p:cNvPr>
          <p:cNvSpPr/>
          <p:nvPr/>
        </p:nvSpPr>
        <p:spPr>
          <a:xfrm>
            <a:off x="2723567" y="4583149"/>
            <a:ext cx="2904707" cy="1606751"/>
          </a:xfrm>
          <a:prstGeom prst="roundRect">
            <a:avLst/>
          </a:prstGeom>
          <a:solidFill>
            <a:srgbClr val="00B050">
              <a:alpha val="4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Des exposés collectifs</a:t>
            </a:r>
          </a:p>
          <a:p>
            <a:pPr algn="ctr"/>
            <a:r>
              <a:rPr lang="fr-FR" dirty="0">
                <a:solidFill>
                  <a:schemeClr val="tx1"/>
                </a:solidFill>
              </a:rPr>
              <a:t>avec des débats sur des enjeux du monde contemporain (PMA-GPA ; euthanasie ; féminicide ; drogues ; internet… </a:t>
            </a:r>
          </a:p>
        </p:txBody>
      </p:sp>
      <p:sp>
        <p:nvSpPr>
          <p:cNvPr id="7" name="Rectangle : coins arrondis 6">
            <a:extLst>
              <a:ext uri="{FF2B5EF4-FFF2-40B4-BE49-F238E27FC236}">
                <a16:creationId xmlns:a16="http://schemas.microsoft.com/office/drawing/2014/main" id="{51AFC701-C519-4DD3-BFAD-C9792661B717}"/>
              </a:ext>
            </a:extLst>
          </p:cNvPr>
          <p:cNvSpPr/>
          <p:nvPr/>
        </p:nvSpPr>
        <p:spPr>
          <a:xfrm>
            <a:off x="6968490" y="4561078"/>
            <a:ext cx="2713463" cy="1606752"/>
          </a:xfrm>
          <a:prstGeom prst="roundRect">
            <a:avLst/>
          </a:prstGeom>
          <a:solidFill>
            <a:srgbClr val="FFC000">
              <a:alpha val="3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Rencontrer des étudiants en droit et des professionnels du droit ; assister à une journée d’audience au  tribunal de Foix</a:t>
            </a:r>
          </a:p>
        </p:txBody>
      </p:sp>
      <p:sp>
        <p:nvSpPr>
          <p:cNvPr id="8" name="Rectangle : coins arrondis 7">
            <a:extLst>
              <a:ext uri="{FF2B5EF4-FFF2-40B4-BE49-F238E27FC236}">
                <a16:creationId xmlns:a16="http://schemas.microsoft.com/office/drawing/2014/main" id="{D603531F-81E9-4510-A5FF-8191AF5AF6DC}"/>
              </a:ext>
            </a:extLst>
          </p:cNvPr>
          <p:cNvSpPr/>
          <p:nvPr/>
        </p:nvSpPr>
        <p:spPr>
          <a:xfrm>
            <a:off x="5628274" y="1455782"/>
            <a:ext cx="2549447" cy="1360170"/>
          </a:xfrm>
          <a:prstGeom prst="roundRect">
            <a:avLst/>
          </a:prstGeom>
          <a:solidFill>
            <a:srgbClr val="00B0F0">
              <a:alpha val="3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Participer au concours d’éloquence du lycée</a:t>
            </a:r>
          </a:p>
        </p:txBody>
      </p:sp>
      <p:pic>
        <p:nvPicPr>
          <p:cNvPr id="5" name="Image 4">
            <a:extLst>
              <a:ext uri="{FF2B5EF4-FFF2-40B4-BE49-F238E27FC236}">
                <a16:creationId xmlns:a16="http://schemas.microsoft.com/office/drawing/2014/main" id="{9EA691EB-6CA0-06F5-92B9-41638738D5D9}"/>
              </a:ext>
            </a:extLst>
          </p:cNvPr>
          <p:cNvPicPr>
            <a:picLocks noChangeAspect="1"/>
          </p:cNvPicPr>
          <p:nvPr/>
        </p:nvPicPr>
        <p:blipFill>
          <a:blip r:embed="rId5"/>
          <a:stretch>
            <a:fillRect/>
          </a:stretch>
        </p:blipFill>
        <p:spPr>
          <a:xfrm>
            <a:off x="436464" y="1426555"/>
            <a:ext cx="2287103" cy="1297049"/>
          </a:xfrm>
          <a:prstGeom prst="rect">
            <a:avLst/>
          </a:prstGeom>
        </p:spPr>
      </p:pic>
      <p:pic>
        <p:nvPicPr>
          <p:cNvPr id="16" name="Image 15">
            <a:extLst>
              <a:ext uri="{FF2B5EF4-FFF2-40B4-BE49-F238E27FC236}">
                <a16:creationId xmlns:a16="http://schemas.microsoft.com/office/drawing/2014/main" id="{F1D3BA01-51AB-D2FA-1B9D-918CB8C1262E}"/>
              </a:ext>
            </a:extLst>
          </p:cNvPr>
          <p:cNvPicPr>
            <a:picLocks noChangeAspect="1"/>
          </p:cNvPicPr>
          <p:nvPr/>
        </p:nvPicPr>
        <p:blipFill>
          <a:blip r:embed="rId6"/>
          <a:stretch>
            <a:fillRect/>
          </a:stretch>
        </p:blipFill>
        <p:spPr>
          <a:xfrm>
            <a:off x="290975" y="4778377"/>
            <a:ext cx="2432592" cy="1216296"/>
          </a:xfrm>
          <a:prstGeom prst="rect">
            <a:avLst/>
          </a:prstGeom>
        </p:spPr>
      </p:pic>
      <p:pic>
        <p:nvPicPr>
          <p:cNvPr id="18" name="Image 17">
            <a:extLst>
              <a:ext uri="{FF2B5EF4-FFF2-40B4-BE49-F238E27FC236}">
                <a16:creationId xmlns:a16="http://schemas.microsoft.com/office/drawing/2014/main" id="{299585B5-42F6-E29C-71D2-A032F2A1D72B}"/>
              </a:ext>
            </a:extLst>
          </p:cNvPr>
          <p:cNvPicPr>
            <a:picLocks noChangeAspect="1"/>
          </p:cNvPicPr>
          <p:nvPr/>
        </p:nvPicPr>
        <p:blipFill>
          <a:blip r:embed="rId7"/>
          <a:stretch>
            <a:fillRect/>
          </a:stretch>
        </p:blipFill>
        <p:spPr>
          <a:xfrm>
            <a:off x="9681953" y="4748246"/>
            <a:ext cx="2457080" cy="1232415"/>
          </a:xfrm>
          <a:prstGeom prst="rect">
            <a:avLst/>
          </a:prstGeom>
        </p:spPr>
      </p:pic>
      <p:pic>
        <p:nvPicPr>
          <p:cNvPr id="6" name="Image 5">
            <a:extLst>
              <a:ext uri="{FF2B5EF4-FFF2-40B4-BE49-F238E27FC236}">
                <a16:creationId xmlns:a16="http://schemas.microsoft.com/office/drawing/2014/main" id="{D9533F93-5AFC-D703-36EA-8F905DFD89D6}"/>
              </a:ext>
            </a:extLst>
          </p:cNvPr>
          <p:cNvPicPr>
            <a:picLocks noChangeAspect="1"/>
          </p:cNvPicPr>
          <p:nvPr/>
        </p:nvPicPr>
        <p:blipFill>
          <a:blip r:embed="rId8"/>
          <a:srcRect l="3787" t="11993" r="4016" b="14985"/>
          <a:stretch/>
        </p:blipFill>
        <p:spPr>
          <a:xfrm>
            <a:off x="8180415" y="1259111"/>
            <a:ext cx="3864814" cy="1729415"/>
          </a:xfrm>
          <a:prstGeom prst="rect">
            <a:avLst/>
          </a:prstGeom>
        </p:spPr>
      </p:pic>
    </p:spTree>
    <p:extLst>
      <p:ext uri="{BB962C8B-B14F-4D97-AF65-F5344CB8AC3E}">
        <p14:creationId xmlns:p14="http://schemas.microsoft.com/office/powerpoint/2010/main" val="3275696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7000"/>
            <a:lum/>
            <a:extLst>
              <a:ext uri="{BEBA8EAE-BF5A-486C-A8C5-ECC9F3942E4B}">
                <a14:imgProps xmlns:a14="http://schemas.microsoft.com/office/drawing/2010/main">
                  <a14:imgLayer r:embed="rId3">
                    <a14:imgEffect>
                      <a14:artisticPaintStrokes trans="27000" intensity="7"/>
                    </a14:imgEffect>
                  </a14:imgLayer>
                </a14:imgProps>
              </a:ext>
              <a:ext uri="{837473B0-CC2E-450A-ABE3-18F120FF3D39}">
                <a1611:picAttrSrcUrl xmlns:a1611="http://schemas.microsoft.com/office/drawing/2016/11/main" r:id="rId4"/>
              </a:ext>
            </a:extLst>
          </a:blip>
          <a:srcRect/>
          <a:stretch>
            <a:fillRect/>
          </a:stretch>
        </a:blip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E303D747-652C-4529-9EB8-74511BBB1F61}"/>
              </a:ext>
            </a:extLst>
          </p:cNvPr>
          <p:cNvSpPr>
            <a:spLocks noGrp="1"/>
          </p:cNvSpPr>
          <p:nvPr>
            <p:ph type="subTitle" idx="1"/>
          </p:nvPr>
        </p:nvSpPr>
        <p:spPr>
          <a:xfrm>
            <a:off x="1524000" y="550228"/>
            <a:ext cx="9723120" cy="535622"/>
          </a:xfrm>
        </p:spPr>
        <p:txBody>
          <a:bodyPr>
            <a:normAutofit/>
          </a:bodyPr>
          <a:lstStyle/>
          <a:p>
            <a:r>
              <a:rPr lang="fr-FR" sz="3200" dirty="0"/>
              <a:t>Comment l’option DGEMC est-elle évaluée?</a:t>
            </a:r>
          </a:p>
        </p:txBody>
      </p:sp>
      <p:sp>
        <p:nvSpPr>
          <p:cNvPr id="5" name="Ellipse 4">
            <a:extLst>
              <a:ext uri="{FF2B5EF4-FFF2-40B4-BE49-F238E27FC236}">
                <a16:creationId xmlns:a16="http://schemas.microsoft.com/office/drawing/2014/main" id="{BACA83B2-6161-40ED-A56F-C4124B5074F3}"/>
              </a:ext>
            </a:extLst>
          </p:cNvPr>
          <p:cNvSpPr/>
          <p:nvPr/>
        </p:nvSpPr>
        <p:spPr>
          <a:xfrm>
            <a:off x="493396" y="1646477"/>
            <a:ext cx="3360420" cy="192024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Des contrôles de connaissances</a:t>
            </a:r>
          </a:p>
          <a:p>
            <a:pPr algn="ctr"/>
            <a:r>
              <a:rPr lang="fr-FR" dirty="0">
                <a:solidFill>
                  <a:schemeClr val="tx1"/>
                </a:solidFill>
              </a:rPr>
              <a:t>(1 au second et au troisième trimestre)</a:t>
            </a:r>
            <a:endParaRPr lang="fr-FR" dirty="0"/>
          </a:p>
        </p:txBody>
      </p:sp>
      <p:sp>
        <p:nvSpPr>
          <p:cNvPr id="6" name="Ellipse 5">
            <a:extLst>
              <a:ext uri="{FF2B5EF4-FFF2-40B4-BE49-F238E27FC236}">
                <a16:creationId xmlns:a16="http://schemas.microsoft.com/office/drawing/2014/main" id="{FAA539D9-DD54-45EA-AA8C-5C40A87A46E5}"/>
              </a:ext>
            </a:extLst>
          </p:cNvPr>
          <p:cNvSpPr/>
          <p:nvPr/>
        </p:nvSpPr>
        <p:spPr>
          <a:xfrm>
            <a:off x="7889115" y="1646477"/>
            <a:ext cx="3360420" cy="1977390"/>
          </a:xfrm>
          <a:prstGeom prst="ellipse">
            <a:avLst/>
          </a:prstGeom>
          <a:solidFill>
            <a:srgbClr val="FFFF00">
              <a:alpha val="3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Des exposés de groupes</a:t>
            </a:r>
          </a:p>
          <a:p>
            <a:pPr algn="ctr"/>
            <a:r>
              <a:rPr lang="fr-FR" dirty="0">
                <a:solidFill>
                  <a:schemeClr val="tx1"/>
                </a:solidFill>
              </a:rPr>
              <a:t>(1 au premier trimestre en trio , 1 au troisième trimestre en duo)</a:t>
            </a:r>
            <a:endParaRPr lang="fr-FR" dirty="0"/>
          </a:p>
        </p:txBody>
      </p:sp>
      <p:pic>
        <p:nvPicPr>
          <p:cNvPr id="8" name="Image 7">
            <a:extLst>
              <a:ext uri="{FF2B5EF4-FFF2-40B4-BE49-F238E27FC236}">
                <a16:creationId xmlns:a16="http://schemas.microsoft.com/office/drawing/2014/main" id="{4838DF1A-24E7-4604-8331-C89E5ABE1DE8}"/>
              </a:ext>
            </a:extLst>
          </p:cNvPr>
          <p:cNvPicPr>
            <a:picLocks noChangeAspect="1"/>
          </p:cNvPicPr>
          <p:nvPr/>
        </p:nvPicPr>
        <p:blipFill>
          <a:blip r:embed="rId5"/>
          <a:stretch>
            <a:fillRect/>
          </a:stretch>
        </p:blipFill>
        <p:spPr>
          <a:xfrm>
            <a:off x="1515428" y="3736816"/>
            <a:ext cx="1316355" cy="1917915"/>
          </a:xfrm>
          <a:prstGeom prst="rect">
            <a:avLst/>
          </a:prstGeom>
        </p:spPr>
      </p:pic>
      <p:pic>
        <p:nvPicPr>
          <p:cNvPr id="9" name="Image 8">
            <a:extLst>
              <a:ext uri="{FF2B5EF4-FFF2-40B4-BE49-F238E27FC236}">
                <a16:creationId xmlns:a16="http://schemas.microsoft.com/office/drawing/2014/main" id="{26E3F1EA-9836-4016-A6D6-EA1FAD9B4830}"/>
              </a:ext>
            </a:extLst>
          </p:cNvPr>
          <p:cNvPicPr>
            <a:picLocks noChangeAspect="1"/>
          </p:cNvPicPr>
          <p:nvPr/>
        </p:nvPicPr>
        <p:blipFill>
          <a:blip r:embed="rId6"/>
          <a:stretch>
            <a:fillRect/>
          </a:stretch>
        </p:blipFill>
        <p:spPr>
          <a:xfrm>
            <a:off x="8152447" y="4027067"/>
            <a:ext cx="2790825" cy="1638300"/>
          </a:xfrm>
          <a:prstGeom prst="rect">
            <a:avLst/>
          </a:prstGeom>
        </p:spPr>
      </p:pic>
      <p:sp>
        <p:nvSpPr>
          <p:cNvPr id="2" name="Ellipse 1">
            <a:extLst>
              <a:ext uri="{FF2B5EF4-FFF2-40B4-BE49-F238E27FC236}">
                <a16:creationId xmlns:a16="http://schemas.microsoft.com/office/drawing/2014/main" id="{8F000246-BBAF-23DF-63BA-1303612B84BC}"/>
              </a:ext>
            </a:extLst>
          </p:cNvPr>
          <p:cNvSpPr/>
          <p:nvPr/>
        </p:nvSpPr>
        <p:spPr>
          <a:xfrm>
            <a:off x="4131364" y="1646477"/>
            <a:ext cx="3480202" cy="192024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Un TD de groupe au 2</a:t>
            </a:r>
            <a:r>
              <a:rPr lang="fr-FR" baseline="30000" dirty="0">
                <a:solidFill>
                  <a:schemeClr val="tx1"/>
                </a:solidFill>
              </a:rPr>
              <a:t>ème</a:t>
            </a:r>
            <a:r>
              <a:rPr lang="fr-FR" dirty="0">
                <a:solidFill>
                  <a:schemeClr val="tx1"/>
                </a:solidFill>
              </a:rPr>
              <a:t> et au 3</a:t>
            </a:r>
            <a:r>
              <a:rPr lang="fr-FR" baseline="30000" dirty="0">
                <a:solidFill>
                  <a:schemeClr val="tx1"/>
                </a:solidFill>
              </a:rPr>
              <a:t>ème</a:t>
            </a:r>
            <a:r>
              <a:rPr lang="fr-FR" dirty="0">
                <a:solidFill>
                  <a:schemeClr val="tx1"/>
                </a:solidFill>
              </a:rPr>
              <a:t> trimestre</a:t>
            </a:r>
          </a:p>
          <a:p>
            <a:pPr algn="ctr"/>
            <a:endParaRPr lang="fr-FR" dirty="0"/>
          </a:p>
        </p:txBody>
      </p:sp>
      <p:pic>
        <p:nvPicPr>
          <p:cNvPr id="4" name="Image 3">
            <a:extLst>
              <a:ext uri="{FF2B5EF4-FFF2-40B4-BE49-F238E27FC236}">
                <a16:creationId xmlns:a16="http://schemas.microsoft.com/office/drawing/2014/main" id="{1086B1BC-0EB4-88FE-3FAD-CAD4F23714C1}"/>
              </a:ext>
            </a:extLst>
          </p:cNvPr>
          <p:cNvPicPr>
            <a:picLocks noChangeAspect="1"/>
          </p:cNvPicPr>
          <p:nvPr/>
        </p:nvPicPr>
        <p:blipFill>
          <a:blip r:embed="rId7"/>
          <a:stretch>
            <a:fillRect/>
          </a:stretch>
        </p:blipFill>
        <p:spPr>
          <a:xfrm>
            <a:off x="4131364" y="4027067"/>
            <a:ext cx="3524250" cy="1295400"/>
          </a:xfrm>
          <a:prstGeom prst="rect">
            <a:avLst/>
          </a:prstGeom>
        </p:spPr>
      </p:pic>
    </p:spTree>
    <p:extLst>
      <p:ext uri="{BB962C8B-B14F-4D97-AF65-F5344CB8AC3E}">
        <p14:creationId xmlns:p14="http://schemas.microsoft.com/office/powerpoint/2010/main" val="3128817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7000"/>
            <a:lum/>
            <a:extLst>
              <a:ext uri="{BEBA8EAE-BF5A-486C-A8C5-ECC9F3942E4B}">
                <a14:imgProps xmlns:a14="http://schemas.microsoft.com/office/drawing/2010/main">
                  <a14:imgLayer r:embed="rId3">
                    <a14:imgEffect>
                      <a14:artisticPaintStrokes trans="27000" intensity="7"/>
                    </a14:imgEffect>
                  </a14:imgLayer>
                </a14:imgProps>
              </a:ext>
              <a:ext uri="{837473B0-CC2E-450A-ABE3-18F120FF3D39}">
                <a1611:picAttrSrcUrl xmlns:a1611="http://schemas.microsoft.com/office/drawing/2016/11/main" r:id="rId4"/>
              </a:ext>
            </a:extLst>
          </a:blip>
          <a:srcRect/>
          <a:stretch>
            <a:fillRect/>
          </a:stretch>
        </a:blip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E303D747-652C-4529-9EB8-74511BBB1F61}"/>
              </a:ext>
            </a:extLst>
          </p:cNvPr>
          <p:cNvSpPr>
            <a:spLocks noGrp="1"/>
          </p:cNvSpPr>
          <p:nvPr>
            <p:ph type="subTitle" idx="1"/>
          </p:nvPr>
        </p:nvSpPr>
        <p:spPr>
          <a:xfrm>
            <a:off x="1524000" y="550228"/>
            <a:ext cx="9723120" cy="535622"/>
          </a:xfrm>
        </p:spPr>
        <p:txBody>
          <a:bodyPr>
            <a:normAutofit/>
          </a:bodyPr>
          <a:lstStyle/>
          <a:p>
            <a:r>
              <a:rPr lang="fr-FR" sz="2800" i="1" dirty="0">
                <a:effectLst>
                  <a:outerShdw blurRad="38100" dist="38100" dir="2700000" algn="tl">
                    <a:srgbClr val="000000">
                      <a:alpha val="43137"/>
                    </a:srgbClr>
                  </a:outerShdw>
                </a:effectLst>
              </a:rPr>
              <a:t>Pourquoi choisir de faire l’option DGEMC ?</a:t>
            </a:r>
          </a:p>
        </p:txBody>
      </p:sp>
      <p:sp>
        <p:nvSpPr>
          <p:cNvPr id="2" name="Ellipse 1">
            <a:extLst>
              <a:ext uri="{FF2B5EF4-FFF2-40B4-BE49-F238E27FC236}">
                <a16:creationId xmlns:a16="http://schemas.microsoft.com/office/drawing/2014/main" id="{4C5B01C6-DE4F-4FAF-8154-63D0C3360748}"/>
              </a:ext>
            </a:extLst>
          </p:cNvPr>
          <p:cNvSpPr/>
          <p:nvPr/>
        </p:nvSpPr>
        <p:spPr>
          <a:xfrm>
            <a:off x="278781" y="1293170"/>
            <a:ext cx="4083671" cy="2112970"/>
          </a:xfrm>
          <a:prstGeom prst="ellipse">
            <a:avLst/>
          </a:prstGeom>
          <a:solidFill>
            <a:schemeClr val="accent1">
              <a:alpha val="3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Pour préparer votre orientation post-bac, notamment dans les filières du droit et des sciences politiques. Et aussi pour préparer le grand oral du baccalauréat</a:t>
            </a:r>
          </a:p>
        </p:txBody>
      </p:sp>
      <p:sp>
        <p:nvSpPr>
          <p:cNvPr id="4" name="Ellipse 3">
            <a:extLst>
              <a:ext uri="{FF2B5EF4-FFF2-40B4-BE49-F238E27FC236}">
                <a16:creationId xmlns:a16="http://schemas.microsoft.com/office/drawing/2014/main" id="{ABB33FC3-A9ED-4765-BB36-74F2033A4861}"/>
              </a:ext>
            </a:extLst>
          </p:cNvPr>
          <p:cNvSpPr/>
          <p:nvPr/>
        </p:nvSpPr>
        <p:spPr>
          <a:xfrm>
            <a:off x="6998970" y="1634490"/>
            <a:ext cx="3051810" cy="1337310"/>
          </a:xfrm>
          <a:prstGeom prst="ellipse">
            <a:avLst/>
          </a:prstGeom>
          <a:solidFill>
            <a:srgbClr val="92D050">
              <a:alpha val="3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Pour développer votre culture générale</a:t>
            </a:r>
          </a:p>
        </p:txBody>
      </p:sp>
      <p:sp>
        <p:nvSpPr>
          <p:cNvPr id="11" name="Ellipse 10">
            <a:extLst>
              <a:ext uri="{FF2B5EF4-FFF2-40B4-BE49-F238E27FC236}">
                <a16:creationId xmlns:a16="http://schemas.microsoft.com/office/drawing/2014/main" id="{97989518-43D7-42E3-B8E6-CF98DC5FB8A5}"/>
              </a:ext>
            </a:extLst>
          </p:cNvPr>
          <p:cNvSpPr/>
          <p:nvPr/>
        </p:nvSpPr>
        <p:spPr>
          <a:xfrm>
            <a:off x="6998970" y="4335780"/>
            <a:ext cx="3051810" cy="1337310"/>
          </a:xfrm>
          <a:prstGeom prst="ellipse">
            <a:avLst/>
          </a:prstGeom>
          <a:solidFill>
            <a:schemeClr val="accent4">
              <a:lumMod val="60000"/>
              <a:lumOff val="40000"/>
              <a:alpha val="3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Pour mieux comprendre le monde dans lequel nous vivons</a:t>
            </a:r>
          </a:p>
        </p:txBody>
      </p:sp>
      <p:sp>
        <p:nvSpPr>
          <p:cNvPr id="12" name="Ellipse 11">
            <a:extLst>
              <a:ext uri="{FF2B5EF4-FFF2-40B4-BE49-F238E27FC236}">
                <a16:creationId xmlns:a16="http://schemas.microsoft.com/office/drawing/2014/main" id="{BE0D26B5-E9F4-4BE9-9217-3D154F32D816}"/>
              </a:ext>
            </a:extLst>
          </p:cNvPr>
          <p:cNvSpPr/>
          <p:nvPr/>
        </p:nvSpPr>
        <p:spPr>
          <a:xfrm>
            <a:off x="1310642" y="4396740"/>
            <a:ext cx="3051810" cy="1337310"/>
          </a:xfrm>
          <a:prstGeom prst="ellipse">
            <a:avLst/>
          </a:prstGeom>
          <a:solidFill>
            <a:srgbClr val="FFFF00">
              <a:alpha val="3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Pour vous donner les moyens d’être des citoyens actifs et responsables</a:t>
            </a:r>
          </a:p>
        </p:txBody>
      </p:sp>
      <p:sp>
        <p:nvSpPr>
          <p:cNvPr id="13" name="Flèche : double flèche horizontale 12">
            <a:extLst>
              <a:ext uri="{FF2B5EF4-FFF2-40B4-BE49-F238E27FC236}">
                <a16:creationId xmlns:a16="http://schemas.microsoft.com/office/drawing/2014/main" id="{295105E9-A348-4708-84DB-909CEE2D1842}"/>
              </a:ext>
            </a:extLst>
          </p:cNvPr>
          <p:cNvSpPr/>
          <p:nvPr/>
        </p:nvSpPr>
        <p:spPr>
          <a:xfrm>
            <a:off x="4362452" y="2257425"/>
            <a:ext cx="2636518" cy="22479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Flèche : double flèche horizontale 13">
            <a:extLst>
              <a:ext uri="{FF2B5EF4-FFF2-40B4-BE49-F238E27FC236}">
                <a16:creationId xmlns:a16="http://schemas.microsoft.com/office/drawing/2014/main" id="{45F6FAD5-6999-4737-A3C9-92F31C5C33EE}"/>
              </a:ext>
            </a:extLst>
          </p:cNvPr>
          <p:cNvSpPr/>
          <p:nvPr/>
        </p:nvSpPr>
        <p:spPr>
          <a:xfrm rot="5400000">
            <a:off x="7920038" y="3557587"/>
            <a:ext cx="1363980" cy="19240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Flèche : double flèche horizontale 14">
            <a:extLst>
              <a:ext uri="{FF2B5EF4-FFF2-40B4-BE49-F238E27FC236}">
                <a16:creationId xmlns:a16="http://schemas.microsoft.com/office/drawing/2014/main" id="{EBCBDCA5-A459-4779-A292-5DC3E94C1469}"/>
              </a:ext>
            </a:extLst>
          </p:cNvPr>
          <p:cNvSpPr/>
          <p:nvPr/>
        </p:nvSpPr>
        <p:spPr>
          <a:xfrm>
            <a:off x="4362452" y="4953000"/>
            <a:ext cx="2636518" cy="22479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511332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11" grpId="0" animBg="1"/>
      <p:bldP spid="12" grpId="0" animBg="1"/>
      <p:bldP spid="13" grpId="0" animBg="1"/>
      <p:bldP spid="14" grpId="0"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7000"/>
            <a:lum/>
            <a:extLst>
              <a:ext uri="{BEBA8EAE-BF5A-486C-A8C5-ECC9F3942E4B}">
                <a14:imgProps xmlns:a14="http://schemas.microsoft.com/office/drawing/2010/main">
                  <a14:imgLayer r:embed="rId3">
                    <a14:imgEffect>
                      <a14:artisticPaintStrokes trans="27000" intensity="7"/>
                    </a14:imgEffect>
                  </a14:imgLayer>
                </a14:imgProps>
              </a:ext>
              <a:ext uri="{837473B0-CC2E-450A-ABE3-18F120FF3D39}">
                <a1611:picAttrSrcUrl xmlns:a1611="http://schemas.microsoft.com/office/drawing/2016/11/main" r:id="rId4"/>
              </a:ext>
            </a:extLst>
          </a:blip>
          <a:srcRect/>
          <a:stretch>
            <a:fillRect/>
          </a:stretch>
        </a:blip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E303D747-652C-4529-9EB8-74511BBB1F61}"/>
              </a:ext>
            </a:extLst>
          </p:cNvPr>
          <p:cNvSpPr>
            <a:spLocks noGrp="1"/>
          </p:cNvSpPr>
          <p:nvPr>
            <p:ph type="subTitle" idx="1"/>
          </p:nvPr>
        </p:nvSpPr>
        <p:spPr>
          <a:xfrm>
            <a:off x="1524000" y="550228"/>
            <a:ext cx="9723120" cy="535622"/>
          </a:xfrm>
        </p:spPr>
        <p:txBody>
          <a:bodyPr>
            <a:normAutofit/>
          </a:bodyPr>
          <a:lstStyle/>
          <a:p>
            <a:r>
              <a:rPr lang="fr-FR" sz="2800" i="1" dirty="0">
                <a:effectLst>
                  <a:outerShdw blurRad="38100" dist="38100" dir="2700000" algn="tl">
                    <a:srgbClr val="000000">
                      <a:alpha val="43137"/>
                    </a:srgbClr>
                  </a:outerShdw>
                </a:effectLst>
              </a:rPr>
              <a:t>Comment procéder pour vous inscrire à l’option DGEMC ?</a:t>
            </a:r>
          </a:p>
        </p:txBody>
      </p:sp>
      <p:sp>
        <p:nvSpPr>
          <p:cNvPr id="4" name="Ellipse 3">
            <a:extLst>
              <a:ext uri="{FF2B5EF4-FFF2-40B4-BE49-F238E27FC236}">
                <a16:creationId xmlns:a16="http://schemas.microsoft.com/office/drawing/2014/main" id="{6F06CEDF-10E3-4C46-8395-9B831FDED1AB}"/>
              </a:ext>
            </a:extLst>
          </p:cNvPr>
          <p:cNvSpPr/>
          <p:nvPr/>
        </p:nvSpPr>
        <p:spPr>
          <a:xfrm>
            <a:off x="278781" y="1193180"/>
            <a:ext cx="4059044" cy="2575932"/>
          </a:xfrm>
          <a:prstGeom prst="ellipse">
            <a:avLst/>
          </a:prstGeom>
          <a:solidFill>
            <a:srgbClr val="FFFF00">
              <a:alpha val="3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Se signaler dés maintenant auprès de votre professeur principal et</a:t>
            </a:r>
          </a:p>
          <a:p>
            <a:pPr algn="ctr"/>
            <a:r>
              <a:rPr lang="fr-FR" dirty="0">
                <a:solidFill>
                  <a:schemeClr val="tx1"/>
                </a:solidFill>
              </a:rPr>
              <a:t>faire obligatoirement la demande au moment de l’inscription en Terminale (= cocher la case DGEMC sur la fiche d’inscription)</a:t>
            </a:r>
          </a:p>
        </p:txBody>
      </p:sp>
      <p:sp>
        <p:nvSpPr>
          <p:cNvPr id="5" name="Ellipse 4">
            <a:extLst>
              <a:ext uri="{FF2B5EF4-FFF2-40B4-BE49-F238E27FC236}">
                <a16:creationId xmlns:a16="http://schemas.microsoft.com/office/drawing/2014/main" id="{9F579106-B1D8-4D1F-94CD-A266718D61A2}"/>
              </a:ext>
            </a:extLst>
          </p:cNvPr>
          <p:cNvSpPr/>
          <p:nvPr/>
        </p:nvSpPr>
        <p:spPr>
          <a:xfrm>
            <a:off x="8070137" y="1383169"/>
            <a:ext cx="3315258" cy="1782383"/>
          </a:xfrm>
          <a:prstGeom prst="ellipse">
            <a:avLst/>
          </a:prstGeom>
          <a:solidFill>
            <a:srgbClr val="FFC000">
              <a:alpha val="3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Mais le seul fait de faire la demande ne vous garantit pas d’être inscrit car le nombre de places est limité (24 élèves)</a:t>
            </a:r>
          </a:p>
        </p:txBody>
      </p:sp>
      <p:cxnSp>
        <p:nvCxnSpPr>
          <p:cNvPr id="14" name="Connecteur droit avec flèche 13">
            <a:extLst>
              <a:ext uri="{FF2B5EF4-FFF2-40B4-BE49-F238E27FC236}">
                <a16:creationId xmlns:a16="http://schemas.microsoft.com/office/drawing/2014/main" id="{6D21059D-575F-48CD-B1CC-DF355029B8E4}"/>
              </a:ext>
            </a:extLst>
          </p:cNvPr>
          <p:cNvCxnSpPr>
            <a:cxnSpLocks/>
            <a:stCxn id="4" idx="6"/>
            <a:endCxn id="5" idx="2"/>
          </p:cNvCxnSpPr>
          <p:nvPr/>
        </p:nvCxnSpPr>
        <p:spPr>
          <a:xfrm flipV="1">
            <a:off x="4337825" y="2274361"/>
            <a:ext cx="3732312" cy="20678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6502F79C-D1EA-4DAD-BA83-93FC72A414D6}"/>
              </a:ext>
            </a:extLst>
          </p:cNvPr>
          <p:cNvCxnSpPr>
            <a:cxnSpLocks/>
          </p:cNvCxnSpPr>
          <p:nvPr/>
        </p:nvCxnSpPr>
        <p:spPr>
          <a:xfrm>
            <a:off x="9839279" y="3165552"/>
            <a:ext cx="0" cy="175213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Ellipse 15">
            <a:extLst>
              <a:ext uri="{FF2B5EF4-FFF2-40B4-BE49-F238E27FC236}">
                <a16:creationId xmlns:a16="http://schemas.microsoft.com/office/drawing/2014/main" id="{EEEB1C2F-C27F-BE6A-94A9-26727650A099}"/>
              </a:ext>
            </a:extLst>
          </p:cNvPr>
          <p:cNvSpPr/>
          <p:nvPr/>
        </p:nvSpPr>
        <p:spPr>
          <a:xfrm>
            <a:off x="8234038" y="4917688"/>
            <a:ext cx="3210482" cy="1479294"/>
          </a:xfrm>
          <a:prstGeom prst="ellipse">
            <a:avLst/>
          </a:prstGeom>
          <a:solidFill>
            <a:srgbClr val="FFC000">
              <a:alpha val="3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Faire une lettre de motivation que vous m’adresserez via l’ENT</a:t>
            </a:r>
          </a:p>
          <a:p>
            <a:pPr algn="ctr"/>
            <a:r>
              <a:rPr lang="fr-FR" dirty="0">
                <a:solidFill>
                  <a:schemeClr val="tx1"/>
                </a:solidFill>
              </a:rPr>
              <a:t>(JARDIN Emmanuel)</a:t>
            </a:r>
          </a:p>
        </p:txBody>
      </p:sp>
      <p:pic>
        <p:nvPicPr>
          <p:cNvPr id="2" name="Image 1">
            <a:extLst>
              <a:ext uri="{FF2B5EF4-FFF2-40B4-BE49-F238E27FC236}">
                <a16:creationId xmlns:a16="http://schemas.microsoft.com/office/drawing/2014/main" id="{00D5558D-49F9-FE22-3CDE-3EB339768215}"/>
              </a:ext>
            </a:extLst>
          </p:cNvPr>
          <p:cNvPicPr>
            <a:picLocks noChangeAspect="1"/>
          </p:cNvPicPr>
          <p:nvPr/>
        </p:nvPicPr>
        <p:blipFill>
          <a:blip r:embed="rId5"/>
          <a:stretch>
            <a:fillRect/>
          </a:stretch>
        </p:blipFill>
        <p:spPr>
          <a:xfrm>
            <a:off x="592176" y="4555172"/>
            <a:ext cx="2609850" cy="1752600"/>
          </a:xfrm>
          <a:prstGeom prst="rect">
            <a:avLst/>
          </a:prstGeom>
        </p:spPr>
      </p:pic>
      <p:sp>
        <p:nvSpPr>
          <p:cNvPr id="8" name="ZoneTexte 7">
            <a:extLst>
              <a:ext uri="{FF2B5EF4-FFF2-40B4-BE49-F238E27FC236}">
                <a16:creationId xmlns:a16="http://schemas.microsoft.com/office/drawing/2014/main" id="{65B098AC-13DA-106B-6A30-AAC72FB9296D}"/>
              </a:ext>
            </a:extLst>
          </p:cNvPr>
          <p:cNvSpPr txBox="1"/>
          <p:nvPr/>
        </p:nvSpPr>
        <p:spPr>
          <a:xfrm>
            <a:off x="3152718" y="4555172"/>
            <a:ext cx="3309097" cy="2062103"/>
          </a:xfrm>
          <a:prstGeom prst="rect">
            <a:avLst/>
          </a:prstGeom>
          <a:noFill/>
        </p:spPr>
        <p:txBody>
          <a:bodyPr wrap="square" rtlCol="0">
            <a:spAutoFit/>
          </a:bodyPr>
          <a:lstStyle/>
          <a:p>
            <a:pPr algn="ctr"/>
            <a:r>
              <a:rPr lang="fr-FR" sz="1600" dirty="0">
                <a:solidFill>
                  <a:srgbClr val="FF0000"/>
                </a:solidFill>
              </a:rPr>
              <a:t>Le nombre de place étant limité à 24 élèves, s’il y a plus de candidats c’est votre lettre de motivation et votre projet d’orientation qui feront la différence. Et bien sûr les élèves qui n’ont pas déjà une autre option facultative (Latin, Maths expert, musique…) seront prioritaires</a:t>
            </a:r>
          </a:p>
        </p:txBody>
      </p:sp>
    </p:spTree>
    <p:extLst>
      <p:ext uri="{BB962C8B-B14F-4D97-AF65-F5344CB8AC3E}">
        <p14:creationId xmlns:p14="http://schemas.microsoft.com/office/powerpoint/2010/main" val="190986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6" grpId="0" animBg="1"/>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420</TotalTime>
  <Words>787</Words>
  <Application>Microsoft Office PowerPoint</Application>
  <PresentationFormat>Grand écran</PresentationFormat>
  <Paragraphs>74</Paragraphs>
  <Slides>10</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10</vt:i4>
      </vt:variant>
    </vt:vector>
  </HeadingPairs>
  <TitlesOfParts>
    <vt:vector size="14" baseType="lpstr">
      <vt:lpstr>Arial</vt:lpstr>
      <vt:lpstr>Calibri</vt:lpstr>
      <vt:lpstr>Calibri Light</vt:lpstr>
      <vt:lpstr>Thème Office</vt:lpstr>
      <vt:lpstr>Droit et grands enjeux du monde contemporain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Droit et grands enjeux du monde contemporain</dc:title>
  <dc:creator>JARDIN Emmanuel</dc:creator>
  <cp:lastModifiedBy>dir-adjoint</cp:lastModifiedBy>
  <cp:revision>42</cp:revision>
  <dcterms:created xsi:type="dcterms:W3CDTF">2020-06-02T13:40:21Z</dcterms:created>
  <dcterms:modified xsi:type="dcterms:W3CDTF">2025-05-06T07:12:21Z</dcterms:modified>
</cp:coreProperties>
</file>