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6" r:id="rId6"/>
    <p:sldId id="260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6" d="100"/>
          <a:sy n="96" d="100"/>
        </p:scale>
        <p:origin x="178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1594E0-3198-4725-8A0B-A5D52A9745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801E77-C395-4F99-A34F-19DE0F4004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9CBF89A-BEF2-43AC-B97D-6E24CA09A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2EDF-35FC-4E06-B95B-C2160E3EB084}" type="datetimeFigureOut">
              <a:rPr lang="fr-FR" smtClean="0"/>
              <a:pPr/>
              <a:t>12/05/2026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497FC0-2C5A-44DB-920F-FC3097F6B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4B43A5-DCC5-49EF-8DD1-52935CA52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D44F-A038-4AEC-A0AB-9E711F2AB1B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6890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E5FF1B-D2E0-4A72-B54A-290A572B8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F390AF9-8E95-47F9-9BB3-3D4CC82A61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637766-AB62-4412-A060-C2AC22870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2EDF-35FC-4E06-B95B-C2160E3EB084}" type="datetimeFigureOut">
              <a:rPr lang="fr-FR" smtClean="0"/>
              <a:pPr/>
              <a:t>12/05/2026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91620B-D75D-457E-8BBB-58BF775ED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6FFC21A-DD41-44A3-9983-9BB42A5BC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D44F-A038-4AEC-A0AB-9E711F2AB1B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4914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73B2F48-6E2E-42AA-9F14-4AC3324A44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BF7247D-EBD3-4FF5-86DF-F5CBFA78CD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9916DAC-CEB7-44F1-BBBD-045F3BD99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2EDF-35FC-4E06-B95B-C2160E3EB084}" type="datetimeFigureOut">
              <a:rPr lang="fr-FR" smtClean="0"/>
              <a:pPr/>
              <a:t>12/05/2026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B11ADB-D6E1-4BA6-B565-E7E076D60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24E7C99-F6D9-4434-9DC9-2684A1F6E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D44F-A038-4AEC-A0AB-9E711F2AB1B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331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70DE39-6C51-4DED-A261-1ACAA7F1F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B9A4F0-D866-4D00-97FD-A5B434F3F4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B959ADF-3D6E-420B-8CF3-F3C3C5646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2EDF-35FC-4E06-B95B-C2160E3EB084}" type="datetimeFigureOut">
              <a:rPr lang="fr-FR" smtClean="0"/>
              <a:pPr/>
              <a:t>12/05/2026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E851615-5001-43C4-A4CE-D8B65DC5A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5B8E330-905A-4437-A8ED-12D11AD63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D44F-A038-4AEC-A0AB-9E711F2AB1B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5059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8F3A42-0142-4A5F-8020-552469E23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DA9309E-2122-4428-93FF-F51C1A423A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67DEA2-29D3-45DF-BB55-CDD823EAE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2EDF-35FC-4E06-B95B-C2160E3EB084}" type="datetimeFigureOut">
              <a:rPr lang="fr-FR" smtClean="0"/>
              <a:pPr/>
              <a:t>12/05/2026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2DC0A78-AA78-46A8-BE08-06F2B003B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7F7DB42-CEF1-4027-93AA-700E9614B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D44F-A038-4AEC-A0AB-9E711F2AB1B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336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F15972-CB0C-43EA-934D-6FEAE7387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06788CA-85D7-4AF0-A486-E7A8316B1D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5BF576C-9223-482E-AE67-EE661EE2A9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E29EB23-DEE2-48E9-8B87-469378B88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2EDF-35FC-4E06-B95B-C2160E3EB084}" type="datetimeFigureOut">
              <a:rPr lang="fr-FR" smtClean="0"/>
              <a:pPr/>
              <a:t>12/05/2026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118FC30-08C2-42B6-A304-7C26F2AA9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9F7F159-1F79-48B4-9A65-9B44517DE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D44F-A038-4AEC-A0AB-9E711F2AB1B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0543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054965-BDA5-41C6-A692-818B2A665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DFAECB7-B8A9-4AE0-AED5-DEC90A4B14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63B2C4-4A67-45DC-8B78-28F3EADE06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E90DDEA-AD24-4658-9812-3D964B701F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09784FF-C8B8-40BA-A6D6-511AB550E1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75255D1-CEF1-453A-AD24-E1C8FDB33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2EDF-35FC-4E06-B95B-C2160E3EB084}" type="datetimeFigureOut">
              <a:rPr lang="fr-FR" smtClean="0"/>
              <a:pPr/>
              <a:t>12/05/2026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AFD56F1-2F59-487C-8193-C37B9C2E0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55638DF-250E-4B58-B30E-638EFA256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D44F-A038-4AEC-A0AB-9E711F2AB1B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4119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492BCD-5260-467F-9127-A73AF444F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433700F-0AD2-4033-90D1-AB62ABD6B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2EDF-35FC-4E06-B95B-C2160E3EB084}" type="datetimeFigureOut">
              <a:rPr lang="fr-FR" smtClean="0"/>
              <a:pPr/>
              <a:t>12/05/2026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6192324-1A69-4979-87DE-401D1AD03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4D4F688-533A-42F4-A15E-BFFF22123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D44F-A038-4AEC-A0AB-9E711F2AB1B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6092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6D6DA89-1D03-4A36-91A2-1FBBB2E74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2EDF-35FC-4E06-B95B-C2160E3EB084}" type="datetimeFigureOut">
              <a:rPr lang="fr-FR" smtClean="0"/>
              <a:pPr/>
              <a:t>12/05/2026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7CDB0B6-0517-4F78-9E0F-22DA240E7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EC9D6AB-0D0B-4544-A3C5-5FC235091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D44F-A038-4AEC-A0AB-9E711F2AB1B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454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3A4DA9-FC94-4EFC-ACED-5033A92E7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4434CC-B79F-45BC-A540-4CB36A1D76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EDFD809-8E95-4163-9A26-4FCEFE8AC8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2A62E9E-B29F-40B1-A2B7-B1FEC42E5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2EDF-35FC-4E06-B95B-C2160E3EB084}" type="datetimeFigureOut">
              <a:rPr lang="fr-FR" smtClean="0"/>
              <a:pPr/>
              <a:t>12/05/2026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547E52-BE8C-4D8A-AFD7-34237AA04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489748B-2303-4D41-8275-3876FCB3A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D44F-A038-4AEC-A0AB-9E711F2AB1B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1746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C7BD8B-45B0-4AE1-8883-5E35D1AB3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0AA403B-6631-4B89-A89B-8532EB8B5B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5CADCD9-7495-40DC-AB66-186A7CE856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10F7A47-9831-4400-8CF2-B2392AD84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2EDF-35FC-4E06-B95B-C2160E3EB084}" type="datetimeFigureOut">
              <a:rPr lang="fr-FR" smtClean="0"/>
              <a:pPr/>
              <a:t>12/05/2026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83D14F8-0B77-4E4E-870B-2CEB1518E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532D49A-4371-4D51-8B40-906F7F927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D44F-A038-4AEC-A0AB-9E711F2AB1B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6263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86FC574-2836-42B5-BEEF-E76E28F38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41AFF1-BC26-4A69-9570-B88E0D74F4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23D7CF-1695-422F-A905-54B158A4AA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F2EDF-35FC-4E06-B95B-C2160E3EB084}" type="datetimeFigureOut">
              <a:rPr lang="fr-FR" smtClean="0"/>
              <a:pPr/>
              <a:t>12/05/2026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9C214DA-1A19-46FA-9DE6-D1F8C64DE3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5C84C03-8A2B-43C4-BA05-150EBA1D6D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4D44F-A038-4AEC-A0AB-9E711F2AB1B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0111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s://commons.wikimedia.org/wiki/File:Scale_of_justice_2.svg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ommons.wikimedia.org/wiki/File:Scale_of_justice_2.sv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ommons.wikimedia.org/wiki/File:Scale_of_justice_2.sv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ommons.wikimedia.org/wiki/File:Scale_of_justice_2.sv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ommons.wikimedia.org/wiki/File:Scale_of_justice_2.svg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hdphoto" Target="../media/hdphoto1.wdp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s://commons.wikimedia.org/wiki/File:Scale_of_justice_2.sv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hyperlink" Target="https://commons.wikimedia.org/wiki/File:Scale_of_justice_2.sv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hyperlink" Target="https://commons.wikimedia.org/wiki/File:Scale_of_justice_2.sv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ommons.wikimedia.org/wiki/File:Scale_of_justice_2.sv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ommons.wikimedia.org/wiki/File:Scale_of_justice_2.sv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0000"/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 trans="27000" intensity="7"/>
                    </a14:imgEffect>
                  </a14:imgLayer>
                </a14:imgProps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FFBB80-4327-4648-B4A6-72CADF0E1B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110615"/>
            <a:ext cx="9144000" cy="23876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fr-FR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Droit et grands enjeux du monde contemporain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303D747-652C-4529-9EB8-74511BBB1F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578544"/>
            <a:ext cx="9144000" cy="1655762"/>
          </a:xfrm>
        </p:spPr>
        <p:txBody>
          <a:bodyPr>
            <a:normAutofit/>
          </a:bodyPr>
          <a:lstStyle/>
          <a:p>
            <a:r>
              <a:rPr lang="fr-FR" dirty="0"/>
              <a:t>Présentation de l’option facultative</a:t>
            </a:r>
          </a:p>
          <a:p>
            <a:r>
              <a:rPr lang="fr-FR" dirty="0"/>
              <a:t>Lycée Pyrène de Pamiers</a:t>
            </a:r>
          </a:p>
          <a:p>
            <a:r>
              <a:rPr lang="fr-FR" dirty="0"/>
              <a:t>Enseignant : Mr. Jardin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93C8617-4A02-4AEC-B4E5-A1C1A75C41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62" y="3052127"/>
            <a:ext cx="2047875" cy="223837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99D09D3-0FC2-4F81-A0B3-5B2AE5E72D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61245" y="2687002"/>
            <a:ext cx="1847850" cy="2466975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935439B-E519-483C-8628-0E516EC3FA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79750" y="5062068"/>
            <a:ext cx="2832498" cy="148541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D8B6555-CDEA-4FDE-9522-C0C1757840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57712" y="310515"/>
            <a:ext cx="2847975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246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7000"/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 trans="27000" intensity="7"/>
                    </a14:imgEffect>
                  </a14:imgLayer>
                </a14:imgProps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E303D747-652C-4529-9EB8-74511BBB1F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25880" y="400050"/>
            <a:ext cx="10115550" cy="582930"/>
          </a:xfrm>
        </p:spPr>
        <p:txBody>
          <a:bodyPr>
            <a:normAutofit/>
          </a:bodyPr>
          <a:lstStyle/>
          <a:p>
            <a:r>
              <a:rPr lang="fr-FR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 résumer, DGEMC c’est :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E149A45-AC32-44E4-B0E5-066D3BFE6DFF}"/>
              </a:ext>
            </a:extLst>
          </p:cNvPr>
          <p:cNvSpPr txBox="1"/>
          <p:nvPr/>
        </p:nvSpPr>
        <p:spPr>
          <a:xfrm>
            <a:off x="1165860" y="1497330"/>
            <a:ext cx="992124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C00000"/>
                </a:solidFill>
              </a:rPr>
              <a:t>Une option facultative de 3h hebdomadaire,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FF0000"/>
                </a:solidFill>
              </a:rPr>
              <a:t>Pour s’initier au droit en découvrant ses sources, son organisation, son vocabulaire et sa forme de raisonnement,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FFC000"/>
                </a:solidFill>
              </a:rPr>
              <a:t>De la manière la plus concrète possible en examinant comment il se saisit des grands enjeux du monde contemporain,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B050"/>
                </a:solidFill>
              </a:rPr>
              <a:t>En travaillant de manière sérieuse mais toujours dans la bonne humeur dans un esprit collectif d’émulation et de coopération,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B0F0"/>
                </a:solidFill>
              </a:rPr>
              <a:t>En découvrant concrètement l’univers du droit au travers de rencontres, de sorties et de projets,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70C0"/>
                </a:solidFill>
              </a:rPr>
              <a:t>Pour bien préparer son bac, la suite de ses études et sa vie de citoyen,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7030A0"/>
                </a:solidFill>
              </a:rPr>
              <a:t>En développant sa culture générale ainsi que sa capacité à organiser sa réflexion et à la présenter avec clarté à l’oral.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63914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7000"/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 trans="27000" intensity="7"/>
                    </a14:imgEffect>
                  </a14:imgLayer>
                </a14:imgProps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E303D747-652C-4529-9EB8-74511BBB1F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493872"/>
            <a:ext cx="11521440" cy="535622"/>
          </a:xfrm>
        </p:spPr>
        <p:txBody>
          <a:bodyPr>
            <a:normAutofit/>
          </a:bodyPr>
          <a:lstStyle/>
          <a:p>
            <a:r>
              <a:rPr lang="fr-FR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L’option droit et grands enjeux du monde contemporain (DGEMC), qu’est-ce que c’est?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16860C6A-9247-4E79-A496-E0D692681018}"/>
              </a:ext>
            </a:extLst>
          </p:cNvPr>
          <p:cNvSpPr/>
          <p:nvPr/>
        </p:nvSpPr>
        <p:spPr>
          <a:xfrm>
            <a:off x="1055370" y="1600200"/>
            <a:ext cx="3360420" cy="192024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Une option facultative de terminale 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9409EE3A-78C2-4D80-99B8-B2C672005727}"/>
              </a:ext>
            </a:extLst>
          </p:cNvPr>
          <p:cNvSpPr/>
          <p:nvPr/>
        </p:nvSpPr>
        <p:spPr>
          <a:xfrm>
            <a:off x="7261860" y="1508760"/>
            <a:ext cx="3360420" cy="1920240"/>
          </a:xfrm>
          <a:prstGeom prst="ellipse">
            <a:avLst/>
          </a:prstGeom>
          <a:solidFill>
            <a:schemeClr val="accent4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Ouverte à tous les élèves de la voie générale du lycée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2A762DFD-8E43-4DD3-80D8-AC439961A359}"/>
              </a:ext>
            </a:extLst>
          </p:cNvPr>
          <p:cNvSpPr/>
          <p:nvPr/>
        </p:nvSpPr>
        <p:spPr>
          <a:xfrm>
            <a:off x="4415790" y="4387532"/>
            <a:ext cx="3360420" cy="192024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3h par semaine</a:t>
            </a:r>
          </a:p>
        </p:txBody>
      </p:sp>
    </p:spTree>
    <p:extLst>
      <p:ext uri="{BB962C8B-B14F-4D97-AF65-F5344CB8AC3E}">
        <p14:creationId xmlns:p14="http://schemas.microsoft.com/office/powerpoint/2010/main" val="260114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7000"/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 trans="27000" intensity="7"/>
                    </a14:imgEffect>
                  </a14:imgLayer>
                </a14:imgProps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E303D747-652C-4529-9EB8-74511BBB1F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04515"/>
            <a:ext cx="9723120" cy="535622"/>
          </a:xfrm>
        </p:spPr>
        <p:txBody>
          <a:bodyPr>
            <a:normAutofit/>
          </a:bodyPr>
          <a:lstStyle/>
          <a:p>
            <a:r>
              <a:rPr lang="fr-FR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Quels sont les objectifs de l’option DGEMC?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7CF97016-4563-4E3E-A426-E9A5DA9BDAC9}"/>
              </a:ext>
            </a:extLst>
          </p:cNvPr>
          <p:cNvSpPr/>
          <p:nvPr/>
        </p:nvSpPr>
        <p:spPr>
          <a:xfrm>
            <a:off x="4351020" y="1085850"/>
            <a:ext cx="3360420" cy="1920240"/>
          </a:xfrm>
          <a:prstGeom prst="ellipse">
            <a:avLst/>
          </a:prstGeom>
          <a:solidFill>
            <a:schemeClr val="accent6"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Une option d’initiation au Droit</a:t>
            </a:r>
            <a:r>
              <a:rPr lang="fr-FR" dirty="0"/>
              <a:t> 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98AC78BA-0951-4227-8368-200356A152C7}"/>
              </a:ext>
            </a:extLst>
          </p:cNvPr>
          <p:cNvSpPr/>
          <p:nvPr/>
        </p:nvSpPr>
        <p:spPr>
          <a:xfrm>
            <a:off x="335280" y="2091690"/>
            <a:ext cx="3360420" cy="1920240"/>
          </a:xfrm>
          <a:prstGeom prst="ellipse">
            <a:avLst/>
          </a:prstGeom>
          <a:solidFill>
            <a:schemeClr val="accent5">
              <a:lumMod val="40000"/>
              <a:lumOff val="60000"/>
              <a:alpha val="8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Mais ce n’est pas l’équivalent d’une première année de licence de Droit</a:t>
            </a:r>
            <a:r>
              <a:rPr lang="fr-FR" dirty="0"/>
              <a:t> 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CFCD15D6-5FC5-42B7-9D3B-7B0CCEA60503}"/>
              </a:ext>
            </a:extLst>
          </p:cNvPr>
          <p:cNvSpPr/>
          <p:nvPr/>
        </p:nvSpPr>
        <p:spPr>
          <a:xfrm>
            <a:off x="2122170" y="4387532"/>
            <a:ext cx="3360420" cy="1920240"/>
          </a:xfrm>
          <a:prstGeom prst="ellipse">
            <a:avLst/>
          </a:prstGeom>
          <a:solidFill>
            <a:schemeClr val="accent4">
              <a:lumMod val="60000"/>
              <a:lumOff val="40000"/>
              <a:alpha val="5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Elle permet néanmoins aux élèves d’acquérir la maîtrise du vocabulaire juridique de base…</a:t>
            </a:r>
            <a:endParaRPr lang="fr-FR" dirty="0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E5FB23FC-D1D4-4A83-83A5-53DE71978795}"/>
              </a:ext>
            </a:extLst>
          </p:cNvPr>
          <p:cNvSpPr/>
          <p:nvPr/>
        </p:nvSpPr>
        <p:spPr>
          <a:xfrm>
            <a:off x="6385560" y="4387532"/>
            <a:ext cx="3360420" cy="1920240"/>
          </a:xfrm>
          <a:prstGeom prst="ellipse">
            <a:avLst/>
          </a:prstGeom>
          <a:solidFill>
            <a:schemeClr val="accent2">
              <a:lumMod val="60000"/>
              <a:lumOff val="40000"/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… et de s’initier à la logique du raisonnement juridique…</a:t>
            </a:r>
            <a:endParaRPr lang="fr-FR" dirty="0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DFC4AE4E-E0B4-440B-9C8A-50F47101E926}"/>
              </a:ext>
            </a:extLst>
          </p:cNvPr>
          <p:cNvSpPr/>
          <p:nvPr/>
        </p:nvSpPr>
        <p:spPr>
          <a:xfrm>
            <a:off x="8530592" y="2045970"/>
            <a:ext cx="3360420" cy="1920240"/>
          </a:xfrm>
          <a:prstGeom prst="ellipse">
            <a:avLst/>
          </a:prstGeom>
          <a:solidFill>
            <a:srgbClr val="FFFF00">
              <a:alpha val="4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En la mettant en œuvre sur des sujets d’actualité qui peuvent intéresser des jeunes adultes</a:t>
            </a:r>
            <a:endParaRPr lang="fr-FR" dirty="0"/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5AEF253D-C310-4D54-BFB0-CF4F86D31526}"/>
              </a:ext>
            </a:extLst>
          </p:cNvPr>
          <p:cNvCxnSpPr>
            <a:stCxn id="4" idx="2"/>
            <a:endCxn id="5" idx="7"/>
          </p:cNvCxnSpPr>
          <p:nvPr/>
        </p:nvCxnSpPr>
        <p:spPr>
          <a:xfrm flipH="1">
            <a:off x="3203578" y="2045970"/>
            <a:ext cx="1147442" cy="3269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1F1DFB84-EAB4-442A-8CF4-839BA8500306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2122170" y="4026558"/>
            <a:ext cx="492122" cy="6421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BCF72FFF-725F-44DD-9BD7-3BB8FDC3BC21}"/>
              </a:ext>
            </a:extLst>
          </p:cNvPr>
          <p:cNvCxnSpPr>
            <a:cxnSpLocks/>
            <a:stCxn id="6" idx="6"/>
          </p:cNvCxnSpPr>
          <p:nvPr/>
        </p:nvCxnSpPr>
        <p:spPr>
          <a:xfrm>
            <a:off x="5482590" y="5347652"/>
            <a:ext cx="90297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8B22BAFF-9863-4192-950E-2C347013F211}"/>
              </a:ext>
            </a:extLst>
          </p:cNvPr>
          <p:cNvCxnSpPr>
            <a:cxnSpLocks/>
            <a:endCxn id="8" idx="4"/>
          </p:cNvCxnSpPr>
          <p:nvPr/>
        </p:nvCxnSpPr>
        <p:spPr>
          <a:xfrm flipV="1">
            <a:off x="9745980" y="3966210"/>
            <a:ext cx="464822" cy="1293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33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7000"/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 trans="27000" intensity="7"/>
                    </a14:imgEffect>
                  </a14:imgLayer>
                </a14:imgProps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E303D747-652C-4529-9EB8-74511BBB1F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4476" y="195112"/>
            <a:ext cx="9723120" cy="842009"/>
          </a:xfrm>
        </p:spPr>
        <p:txBody>
          <a:bodyPr>
            <a:normAutofit lnSpcReduction="10000"/>
          </a:bodyPr>
          <a:lstStyle/>
          <a:p>
            <a:r>
              <a:rPr lang="fr-FR" dirty="0"/>
              <a:t>Quel est le programme de l’option DGEMC?</a:t>
            </a:r>
          </a:p>
          <a:p>
            <a:r>
              <a:rPr lang="fr-FR" dirty="0"/>
              <a:t>Il comporte deux grandes parties, l’une plus théorique, l’autre plus pratique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D9724E6-06D3-497A-953A-9B59600F6D41}"/>
              </a:ext>
            </a:extLst>
          </p:cNvPr>
          <p:cNvSpPr/>
          <p:nvPr/>
        </p:nvSpPr>
        <p:spPr>
          <a:xfrm>
            <a:off x="708659" y="1221238"/>
            <a:ext cx="4949190" cy="535622"/>
          </a:xfrm>
          <a:prstGeom prst="rect">
            <a:avLst/>
          </a:prstGeom>
          <a:solidFill>
            <a:srgbClr val="FFFF00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Qu’est-ce que le droit?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9881F26-C321-4FA4-965D-A9FF23E75D95}"/>
              </a:ext>
            </a:extLst>
          </p:cNvPr>
          <p:cNvSpPr/>
          <p:nvPr/>
        </p:nvSpPr>
        <p:spPr>
          <a:xfrm>
            <a:off x="708659" y="2202244"/>
            <a:ext cx="4949190" cy="842010"/>
          </a:xfrm>
          <a:prstGeom prst="rect">
            <a:avLst/>
          </a:prstGeom>
          <a:solidFill>
            <a:srgbClr val="FFFF00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Comment fabrique-t-on le droit?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Constitution, lois, ordonnances, décrets, règlements, jurisprudence, contrats.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CC1110A-E986-450A-B352-BF2C1B7FE7E8}"/>
              </a:ext>
            </a:extLst>
          </p:cNvPr>
          <p:cNvSpPr/>
          <p:nvPr/>
        </p:nvSpPr>
        <p:spPr>
          <a:xfrm>
            <a:off x="708659" y="3226604"/>
            <a:ext cx="4949190" cy="1120606"/>
          </a:xfrm>
          <a:prstGeom prst="rect">
            <a:avLst/>
          </a:prstGeom>
          <a:solidFill>
            <a:srgbClr val="FFFF00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Comment la justice est-elle organisée ?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Contravention, délit, crime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Justice civile, pénale, administrative. 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Cour d’appel, cour de cassation, conseil d’Etat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D1A15A3-CF23-4DA7-9C02-E7A32E454A2B}"/>
              </a:ext>
            </a:extLst>
          </p:cNvPr>
          <p:cNvSpPr/>
          <p:nvPr/>
        </p:nvSpPr>
        <p:spPr>
          <a:xfrm>
            <a:off x="708659" y="4502298"/>
            <a:ext cx="4949190" cy="797814"/>
          </a:xfrm>
          <a:prstGeom prst="rect">
            <a:avLst/>
          </a:prstGeom>
          <a:solidFill>
            <a:srgbClr val="FFFF00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Qu’est-ce que le droit international ?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Droit européen. Internationalisation du droit.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12D6E8-6672-4E5C-B0D6-ED216A105DB3}"/>
              </a:ext>
            </a:extLst>
          </p:cNvPr>
          <p:cNvSpPr/>
          <p:nvPr/>
        </p:nvSpPr>
        <p:spPr>
          <a:xfrm>
            <a:off x="6278883" y="1224207"/>
            <a:ext cx="5194935" cy="535622"/>
          </a:xfrm>
          <a:prstGeom prst="rect">
            <a:avLst/>
          </a:prstGeom>
          <a:solidFill>
            <a:srgbClr val="00B050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Questions juridiques contemporaines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9277B0-DC90-44A7-94F8-AEE7D17518A6}"/>
              </a:ext>
            </a:extLst>
          </p:cNvPr>
          <p:cNvSpPr/>
          <p:nvPr/>
        </p:nvSpPr>
        <p:spPr>
          <a:xfrm>
            <a:off x="6288405" y="2183143"/>
            <a:ext cx="5194935" cy="1046513"/>
          </a:xfrm>
          <a:prstGeom prst="rect">
            <a:avLst/>
          </a:prstGeom>
          <a:solidFill>
            <a:srgbClr val="00B050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Personne physique, morale. Mineur, majeur, animal. Responsabilité pénale, civile, administrative </a:t>
            </a:r>
          </a:p>
          <a:p>
            <a:pPr algn="ctr"/>
            <a:r>
              <a:rPr lang="fr-FR" b="1" dirty="0">
                <a:solidFill>
                  <a:schemeClr val="tx1"/>
                </a:solidFill>
              </a:rPr>
              <a:t>Qui a des droits et des devoirs? Quelles sanctions pour quelles infractions ?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AAB5DDA-798C-4EBF-B56A-43EB9BF95C0B}"/>
              </a:ext>
            </a:extLst>
          </p:cNvPr>
          <p:cNvSpPr/>
          <p:nvPr/>
        </p:nvSpPr>
        <p:spPr>
          <a:xfrm>
            <a:off x="6288405" y="3496216"/>
            <a:ext cx="5194935" cy="535622"/>
          </a:xfrm>
          <a:prstGeom prst="rect">
            <a:avLst/>
          </a:prstGeom>
          <a:solidFill>
            <a:srgbClr val="00B050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Etrangers, enfants, familles, travailleurs, entrepreneurs : </a:t>
            </a:r>
            <a:r>
              <a:rPr lang="fr-FR" b="1" dirty="0">
                <a:solidFill>
                  <a:schemeClr val="tx1"/>
                </a:solidFill>
              </a:rPr>
              <a:t>qui a le droit de faire quoi?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CFC0FC7-5254-461D-8FF7-4EDDDE3DDE5A}"/>
              </a:ext>
            </a:extLst>
          </p:cNvPr>
          <p:cNvSpPr/>
          <p:nvPr/>
        </p:nvSpPr>
        <p:spPr>
          <a:xfrm>
            <a:off x="6278883" y="4347210"/>
            <a:ext cx="5204457" cy="934404"/>
          </a:xfrm>
          <a:prstGeom prst="rect">
            <a:avLst/>
          </a:prstGeom>
          <a:solidFill>
            <a:srgbClr val="00B050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Bioéthique : PMA, GPA, don d’organe, sexualité, euthanasie : </a:t>
            </a:r>
            <a:r>
              <a:rPr lang="fr-FR" b="1" dirty="0">
                <a:solidFill>
                  <a:schemeClr val="tx1"/>
                </a:solidFill>
              </a:rPr>
              <a:t>qu’avons-nous le droit de faire de nos corps et de celui d’autrui?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4C58630-DEA5-43B7-A159-B3F5ED4A349C}"/>
              </a:ext>
            </a:extLst>
          </p:cNvPr>
          <p:cNvSpPr/>
          <p:nvPr/>
        </p:nvSpPr>
        <p:spPr>
          <a:xfrm>
            <a:off x="6288405" y="5482462"/>
            <a:ext cx="5204457" cy="1109030"/>
          </a:xfrm>
          <a:prstGeom prst="rect">
            <a:avLst/>
          </a:prstGeom>
          <a:solidFill>
            <a:srgbClr val="00B050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La révolution numérique : Intelligence artificielle, algorithme, robots, réseaux sociaux. </a:t>
            </a:r>
            <a:r>
              <a:rPr lang="fr-FR" b="1" dirty="0">
                <a:solidFill>
                  <a:schemeClr val="tx1"/>
                </a:solidFill>
              </a:rPr>
              <a:t>Quels sont nos droits face à ces nouveaux pouvoirs?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CD49418-703F-4E6A-8414-513CD79A8D8A}"/>
              </a:ext>
            </a:extLst>
          </p:cNvPr>
          <p:cNvSpPr/>
          <p:nvPr/>
        </p:nvSpPr>
        <p:spPr>
          <a:xfrm>
            <a:off x="708659" y="5482462"/>
            <a:ext cx="4949190" cy="998918"/>
          </a:xfrm>
          <a:prstGeom prst="rect">
            <a:avLst/>
          </a:prstGeom>
          <a:solidFill>
            <a:srgbClr val="FFFF00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Comment les juges raisonnent-ils pour prendre leurs décisions ?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Syllogisme juridique, analyse d’arrêts</a:t>
            </a:r>
          </a:p>
        </p:txBody>
      </p:sp>
    </p:spTree>
    <p:extLst>
      <p:ext uri="{BB962C8B-B14F-4D97-AF65-F5344CB8AC3E}">
        <p14:creationId xmlns:p14="http://schemas.microsoft.com/office/powerpoint/2010/main" val="3089832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7000"/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 trans="27000" intensity="7"/>
                    </a14:imgEffect>
                  </a14:imgLayer>
                </a14:imgProps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E303D747-652C-4529-9EB8-74511BBB1F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3157" y="309404"/>
            <a:ext cx="7958328" cy="535622"/>
          </a:xfrm>
        </p:spPr>
        <p:txBody>
          <a:bodyPr>
            <a:normAutofit/>
          </a:bodyPr>
          <a:lstStyle/>
          <a:p>
            <a:r>
              <a:rPr lang="fr-FR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Quel est l’esprit de l’option DGEMC?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7CF97016-4563-4E3E-A426-E9A5DA9BDAC9}"/>
              </a:ext>
            </a:extLst>
          </p:cNvPr>
          <p:cNvSpPr/>
          <p:nvPr/>
        </p:nvSpPr>
        <p:spPr>
          <a:xfrm>
            <a:off x="4139564" y="954453"/>
            <a:ext cx="3541395" cy="192024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                       Du sérieux </a:t>
            </a:r>
            <a:endParaRPr lang="fr-FR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98AC78BA-0951-4227-8368-200356A152C7}"/>
              </a:ext>
            </a:extLst>
          </p:cNvPr>
          <p:cNvSpPr/>
          <p:nvPr/>
        </p:nvSpPr>
        <p:spPr>
          <a:xfrm>
            <a:off x="338137" y="2713831"/>
            <a:ext cx="3360420" cy="1920240"/>
          </a:xfrm>
          <a:prstGeom prst="ellipse">
            <a:avLst/>
          </a:prstGeom>
          <a:solidFill>
            <a:srgbClr val="92D05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                   De l’échange </a:t>
            </a:r>
            <a:endParaRPr lang="fr-FR" dirty="0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E5FB23FC-D1D4-4A83-83A5-53DE71978795}"/>
              </a:ext>
            </a:extLst>
          </p:cNvPr>
          <p:cNvSpPr/>
          <p:nvPr/>
        </p:nvSpPr>
        <p:spPr>
          <a:xfrm>
            <a:off x="3474720" y="4536122"/>
            <a:ext cx="4880610" cy="1920240"/>
          </a:xfrm>
          <a:prstGeom prst="ellipse">
            <a:avLst/>
          </a:prstGeom>
          <a:solidFill>
            <a:srgbClr val="FFFF0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  <a:p>
            <a:pPr algn="ctr"/>
            <a:endParaRPr lang="fr-FR" dirty="0">
              <a:solidFill>
                <a:schemeClr val="tx1"/>
              </a:solidFill>
            </a:endParaRPr>
          </a:p>
          <a:p>
            <a:pPr algn="ctr"/>
            <a:endParaRPr lang="fr-FR" dirty="0">
              <a:solidFill>
                <a:schemeClr val="tx1"/>
              </a:solidFill>
            </a:endParaRPr>
          </a:p>
          <a:p>
            <a:pPr algn="ctr"/>
            <a:r>
              <a:rPr lang="fr-FR" dirty="0">
                <a:solidFill>
                  <a:schemeClr val="tx1"/>
                </a:solidFill>
              </a:rPr>
              <a:t>De l’enthousiasme et de la bonne humeur</a:t>
            </a:r>
            <a:endParaRPr lang="fr-FR" dirty="0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DFC4AE4E-E0B4-440B-9C8A-50F47101E926}"/>
              </a:ext>
            </a:extLst>
          </p:cNvPr>
          <p:cNvSpPr/>
          <p:nvPr/>
        </p:nvSpPr>
        <p:spPr>
          <a:xfrm>
            <a:off x="7898130" y="2615882"/>
            <a:ext cx="4103370" cy="2116138"/>
          </a:xfrm>
          <a:prstGeom prst="ellipse">
            <a:avLst/>
          </a:prstGeom>
          <a:solidFill>
            <a:srgbClr val="0070C0">
              <a:alpha val="3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                    De la coopération</a:t>
            </a:r>
            <a:endParaRPr lang="fr-FR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6A32839-C0C3-4893-A7CB-204EE54CD6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4874" y="1397841"/>
            <a:ext cx="1104900" cy="103346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B15B338-1EC0-42A0-BF48-6B7C994A85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5340" y="3006090"/>
            <a:ext cx="1027817" cy="110871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6006071-7336-4ABB-B79E-07C3786278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11503" y="3174889"/>
            <a:ext cx="1332547" cy="99812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75D80AD-9393-4DC8-86B9-6D2D4BA269F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27758" y="4645549"/>
            <a:ext cx="957802" cy="957802"/>
          </a:xfrm>
          <a:prstGeom prst="rect">
            <a:avLst/>
          </a:prstGeom>
        </p:spPr>
      </p:pic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6C44F6A1-62AC-4A62-8255-AF6498690AB7}"/>
              </a:ext>
            </a:extLst>
          </p:cNvPr>
          <p:cNvCxnSpPr>
            <a:cxnSpLocks/>
            <a:stCxn id="4" idx="4"/>
            <a:endCxn id="7" idx="0"/>
          </p:cNvCxnSpPr>
          <p:nvPr/>
        </p:nvCxnSpPr>
        <p:spPr>
          <a:xfrm>
            <a:off x="5910262" y="2874693"/>
            <a:ext cx="4763" cy="1661429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AF5C9C55-76DC-4894-8FF0-9AD24EC1AB65}"/>
              </a:ext>
            </a:extLst>
          </p:cNvPr>
          <p:cNvCxnSpPr>
            <a:cxnSpLocks/>
            <a:stCxn id="5" idx="6"/>
            <a:endCxn id="8" idx="2"/>
          </p:cNvCxnSpPr>
          <p:nvPr/>
        </p:nvCxnSpPr>
        <p:spPr>
          <a:xfrm>
            <a:off x="3698557" y="3673951"/>
            <a:ext cx="4199573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327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7000"/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 trans="27000" intensity="7"/>
                    </a14:imgEffect>
                  </a14:imgLayer>
                </a14:imgProps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E303D747-652C-4529-9EB8-74511BBB1F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98270" y="401954"/>
            <a:ext cx="9723120" cy="535622"/>
          </a:xfrm>
        </p:spPr>
        <p:txBody>
          <a:bodyPr/>
          <a:lstStyle/>
          <a:p>
            <a:r>
              <a:rPr lang="fr-FR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Comment va-t-on travailler dans l’option DGEMC?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B741372A-7C4E-46BF-877D-C87BAEF21050}"/>
              </a:ext>
            </a:extLst>
          </p:cNvPr>
          <p:cNvSpPr/>
          <p:nvPr/>
        </p:nvSpPr>
        <p:spPr>
          <a:xfrm>
            <a:off x="242075" y="1360728"/>
            <a:ext cx="3413760" cy="1360170"/>
          </a:xfrm>
          <a:prstGeom prst="roundRect">
            <a:avLst/>
          </a:prstGeom>
          <a:solidFill>
            <a:srgbClr val="0070C0">
              <a:alpha val="3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Des cours théoriques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71D60281-B0D6-4A85-8139-0E6D4EFBEB05}"/>
              </a:ext>
            </a:extLst>
          </p:cNvPr>
          <p:cNvSpPr/>
          <p:nvPr/>
        </p:nvSpPr>
        <p:spPr>
          <a:xfrm>
            <a:off x="86550" y="4482427"/>
            <a:ext cx="3413760" cy="1360170"/>
          </a:xfrm>
          <a:prstGeom prst="roundRect">
            <a:avLst/>
          </a:prstGeom>
          <a:solidFill>
            <a:srgbClr val="00B050">
              <a:alpha val="4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Des exposés collectifs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avec des débats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51AFC701-C519-4DD3-BFAD-C9792661B717}"/>
              </a:ext>
            </a:extLst>
          </p:cNvPr>
          <p:cNvSpPr/>
          <p:nvPr/>
        </p:nvSpPr>
        <p:spPr>
          <a:xfrm>
            <a:off x="8691690" y="4627393"/>
            <a:ext cx="3413760" cy="1360170"/>
          </a:xfrm>
          <a:prstGeom prst="roundRect">
            <a:avLst/>
          </a:prstGeom>
          <a:solidFill>
            <a:srgbClr val="FFC000">
              <a:alpha val="3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Des rencontres avec des étudiants et des professionnels ; des sorties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D603531F-81E9-4510-A5FF-8191AF5AF6DC}"/>
              </a:ext>
            </a:extLst>
          </p:cNvPr>
          <p:cNvSpPr/>
          <p:nvPr/>
        </p:nvSpPr>
        <p:spPr>
          <a:xfrm>
            <a:off x="8536165" y="1177169"/>
            <a:ext cx="3413760" cy="1360170"/>
          </a:xfrm>
          <a:prstGeom prst="roundRect">
            <a:avLst/>
          </a:prstGeom>
          <a:solidFill>
            <a:srgbClr val="00B0F0">
              <a:alpha val="3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Des oraux individuels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(Initiation à la plaidoirie)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711074D7-0C6A-4407-A98C-474DEEDD37ED}"/>
              </a:ext>
            </a:extLst>
          </p:cNvPr>
          <p:cNvSpPr/>
          <p:nvPr/>
        </p:nvSpPr>
        <p:spPr>
          <a:xfrm>
            <a:off x="4389120" y="2152580"/>
            <a:ext cx="3413760" cy="1360170"/>
          </a:xfrm>
          <a:prstGeom prst="roundRect">
            <a:avLst/>
          </a:prstGeom>
          <a:solidFill>
            <a:srgbClr val="FF0000">
              <a:alpha val="3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Se préparer au concours d’éloquence Cicéron du lycée Pyrène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CAAB45E-93AD-D658-1530-D00E42F5CE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8997" y="3855224"/>
            <a:ext cx="4341665" cy="243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696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7000"/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 trans="27000" intensity="7"/>
                    </a14:imgEffect>
                  </a14:imgLayer>
                </a14:imgProps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E303D747-652C-4529-9EB8-74511BBB1F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50228"/>
            <a:ext cx="9723120" cy="535622"/>
          </a:xfrm>
        </p:spPr>
        <p:txBody>
          <a:bodyPr/>
          <a:lstStyle/>
          <a:p>
            <a:r>
              <a:rPr lang="fr-FR" dirty="0"/>
              <a:t>Comment l’option DGEMC est elle évaluée?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BACA83B2-6161-40ED-A56F-C4124B5074F3}"/>
              </a:ext>
            </a:extLst>
          </p:cNvPr>
          <p:cNvSpPr/>
          <p:nvPr/>
        </p:nvSpPr>
        <p:spPr>
          <a:xfrm>
            <a:off x="941070" y="1668780"/>
            <a:ext cx="3360420" cy="192024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Des contrôles de connaissances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FAA539D9-DD54-45EA-AA8C-5C40A87A46E5}"/>
              </a:ext>
            </a:extLst>
          </p:cNvPr>
          <p:cNvSpPr/>
          <p:nvPr/>
        </p:nvSpPr>
        <p:spPr>
          <a:xfrm>
            <a:off x="7763191" y="1736566"/>
            <a:ext cx="3360420" cy="1977390"/>
          </a:xfrm>
          <a:prstGeom prst="ellipse">
            <a:avLst/>
          </a:prstGeom>
          <a:solidFill>
            <a:srgbClr val="FFFF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Des exposés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838DF1A-24E7-4604-8331-C89E5ABE1D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1185" y="3713956"/>
            <a:ext cx="1316355" cy="191791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6E3F1EA-9836-4016-A6D6-EA1FAD9B48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52447" y="4027067"/>
            <a:ext cx="2790825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817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7000"/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 trans="27000" intensity="7"/>
                    </a14:imgEffect>
                  </a14:imgLayer>
                </a14:imgProps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E303D747-652C-4529-9EB8-74511BBB1F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50228"/>
            <a:ext cx="9723120" cy="535622"/>
          </a:xfrm>
        </p:spPr>
        <p:txBody>
          <a:bodyPr>
            <a:normAutofit/>
          </a:bodyPr>
          <a:lstStyle/>
          <a:p>
            <a:r>
              <a:rPr lang="fr-FR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Pourquoi choisir de faire l’option DGEMC ?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4C5B01C6-DE4F-4FAF-8154-63D0C3360748}"/>
              </a:ext>
            </a:extLst>
          </p:cNvPr>
          <p:cNvSpPr/>
          <p:nvPr/>
        </p:nvSpPr>
        <p:spPr>
          <a:xfrm>
            <a:off x="1310642" y="1727835"/>
            <a:ext cx="3051810" cy="1337310"/>
          </a:xfrm>
          <a:prstGeom prst="ellipse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Pour préparer votre orientation et le grand oral du baccalauréat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ABB33FC3-A9ED-4765-BB36-74F2033A4861}"/>
              </a:ext>
            </a:extLst>
          </p:cNvPr>
          <p:cNvSpPr/>
          <p:nvPr/>
        </p:nvSpPr>
        <p:spPr>
          <a:xfrm>
            <a:off x="6998970" y="1634490"/>
            <a:ext cx="3051810" cy="1337310"/>
          </a:xfrm>
          <a:prstGeom prst="ellipse">
            <a:avLst/>
          </a:prstGeom>
          <a:solidFill>
            <a:srgbClr val="92D05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Pour développer votre culture générale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97989518-43D7-42E3-B8E6-CF98DC5FB8A5}"/>
              </a:ext>
            </a:extLst>
          </p:cNvPr>
          <p:cNvSpPr/>
          <p:nvPr/>
        </p:nvSpPr>
        <p:spPr>
          <a:xfrm>
            <a:off x="6998970" y="4335780"/>
            <a:ext cx="3051810" cy="1337310"/>
          </a:xfrm>
          <a:prstGeom prst="ellipse">
            <a:avLst/>
          </a:prstGeom>
          <a:solidFill>
            <a:schemeClr val="accent4">
              <a:lumMod val="60000"/>
              <a:lumOff val="40000"/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Pour mieux comprendre le monde dans lequel nous vivons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BE0D26B5-E9F4-4BE9-9217-3D154F32D816}"/>
              </a:ext>
            </a:extLst>
          </p:cNvPr>
          <p:cNvSpPr/>
          <p:nvPr/>
        </p:nvSpPr>
        <p:spPr>
          <a:xfrm>
            <a:off x="1310642" y="4396740"/>
            <a:ext cx="3051810" cy="1337310"/>
          </a:xfrm>
          <a:prstGeom prst="ellipse">
            <a:avLst/>
          </a:prstGeom>
          <a:solidFill>
            <a:srgbClr val="FFFF0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Pour vous donner les moyens d’être des citoyens actifs et responsables</a:t>
            </a:r>
          </a:p>
        </p:txBody>
      </p:sp>
      <p:sp>
        <p:nvSpPr>
          <p:cNvPr id="13" name="Flèche : double flèche horizontale 12">
            <a:extLst>
              <a:ext uri="{FF2B5EF4-FFF2-40B4-BE49-F238E27FC236}">
                <a16:creationId xmlns:a16="http://schemas.microsoft.com/office/drawing/2014/main" id="{295105E9-A348-4708-84DB-909CEE2D1842}"/>
              </a:ext>
            </a:extLst>
          </p:cNvPr>
          <p:cNvSpPr/>
          <p:nvPr/>
        </p:nvSpPr>
        <p:spPr>
          <a:xfrm>
            <a:off x="4362452" y="2257425"/>
            <a:ext cx="2636518" cy="22479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 : double flèche horizontale 13">
            <a:extLst>
              <a:ext uri="{FF2B5EF4-FFF2-40B4-BE49-F238E27FC236}">
                <a16:creationId xmlns:a16="http://schemas.microsoft.com/office/drawing/2014/main" id="{45F6FAD5-6999-4737-A3C9-92F31C5C33EE}"/>
              </a:ext>
            </a:extLst>
          </p:cNvPr>
          <p:cNvSpPr/>
          <p:nvPr/>
        </p:nvSpPr>
        <p:spPr>
          <a:xfrm rot="5400000">
            <a:off x="7920038" y="3557587"/>
            <a:ext cx="1363980" cy="19240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 : double flèche horizontale 14">
            <a:extLst>
              <a:ext uri="{FF2B5EF4-FFF2-40B4-BE49-F238E27FC236}">
                <a16:creationId xmlns:a16="http://schemas.microsoft.com/office/drawing/2014/main" id="{EBCBDCA5-A459-4779-A292-5DC3E94C1469}"/>
              </a:ext>
            </a:extLst>
          </p:cNvPr>
          <p:cNvSpPr/>
          <p:nvPr/>
        </p:nvSpPr>
        <p:spPr>
          <a:xfrm>
            <a:off x="4362452" y="4953000"/>
            <a:ext cx="2636518" cy="22479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1332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7000"/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 trans="27000" intensity="7"/>
                    </a14:imgEffect>
                  </a14:imgLayer>
                </a14:imgProps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E303D747-652C-4529-9EB8-74511BBB1F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50228"/>
            <a:ext cx="9723120" cy="535622"/>
          </a:xfrm>
        </p:spPr>
        <p:txBody>
          <a:bodyPr>
            <a:normAutofit/>
          </a:bodyPr>
          <a:lstStyle/>
          <a:p>
            <a:r>
              <a:rPr lang="fr-FR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Comment procéder pour vous inscrire à l’option DGEMC ?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6F06CEDF-10E3-4C46-8395-9B831FDED1AB}"/>
              </a:ext>
            </a:extLst>
          </p:cNvPr>
          <p:cNvSpPr/>
          <p:nvPr/>
        </p:nvSpPr>
        <p:spPr>
          <a:xfrm>
            <a:off x="1266825" y="1543050"/>
            <a:ext cx="3185160" cy="1874520"/>
          </a:xfrm>
          <a:prstGeom prst="ellipse">
            <a:avLst/>
          </a:prstGeom>
          <a:solidFill>
            <a:srgbClr val="FFFF0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Faire obligatoirement la demande au moment de l’inscription en Terminale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9F579106-B1D8-4D1F-94CD-A266718D61A2}"/>
              </a:ext>
            </a:extLst>
          </p:cNvPr>
          <p:cNvSpPr/>
          <p:nvPr/>
        </p:nvSpPr>
        <p:spPr>
          <a:xfrm>
            <a:off x="8092440" y="1708785"/>
            <a:ext cx="3051810" cy="1337310"/>
          </a:xfrm>
          <a:prstGeom prst="ellipse">
            <a:avLst/>
          </a:prstGeom>
          <a:solidFill>
            <a:srgbClr val="FFC00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Mais le seul fait de faire la demande ne vous garantit pas d’être inscrit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FBE04ABB-9028-4B2B-87E6-628B88920DFB}"/>
              </a:ext>
            </a:extLst>
          </p:cNvPr>
          <p:cNvSpPr/>
          <p:nvPr/>
        </p:nvSpPr>
        <p:spPr>
          <a:xfrm>
            <a:off x="6944810" y="3665993"/>
            <a:ext cx="5047093" cy="2291709"/>
          </a:xfrm>
          <a:prstGeom prst="ellipse">
            <a:avLst/>
          </a:prstGeom>
          <a:solidFill>
            <a:srgbClr val="FFFF0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Vous devez rédiger une lettre de motivation à envoyer à M. Jardin à l’adresse suivante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emmanuel.jardin@ac-toulouse.fr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55B86DA9-AF1B-4D4F-B299-DC66C692BDDC}"/>
              </a:ext>
            </a:extLst>
          </p:cNvPr>
          <p:cNvSpPr/>
          <p:nvPr/>
        </p:nvSpPr>
        <p:spPr>
          <a:xfrm>
            <a:off x="838200" y="3897631"/>
            <a:ext cx="4042410" cy="1714500"/>
          </a:xfrm>
          <a:prstGeom prst="ellipse">
            <a:avLst/>
          </a:prstGeom>
          <a:solidFill>
            <a:schemeClr val="accent6">
              <a:lumMod val="60000"/>
              <a:lumOff val="40000"/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S’il y a plus de demandes que de places (24) il faudra faire des choix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Sur quels critères?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9A97E2-0C0A-4FC1-99F2-CE740EA55B31}"/>
              </a:ext>
            </a:extLst>
          </p:cNvPr>
          <p:cNvSpPr/>
          <p:nvPr/>
        </p:nvSpPr>
        <p:spPr>
          <a:xfrm>
            <a:off x="152400" y="5880735"/>
            <a:ext cx="1371600" cy="708660"/>
          </a:xfrm>
          <a:prstGeom prst="rect">
            <a:avLst/>
          </a:prstGeom>
          <a:solidFill>
            <a:schemeClr val="accent2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1 - Le projet d’orientation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A17C1FF-7593-41C4-90F1-4B68A6E9B0DD}"/>
              </a:ext>
            </a:extLst>
          </p:cNvPr>
          <p:cNvSpPr/>
          <p:nvPr/>
        </p:nvSpPr>
        <p:spPr>
          <a:xfrm>
            <a:off x="1653540" y="5880734"/>
            <a:ext cx="1055370" cy="748665"/>
          </a:xfrm>
          <a:prstGeom prst="rect">
            <a:avLst/>
          </a:prstGeom>
          <a:solidFill>
            <a:schemeClr val="accent2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2 - La motivation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89D76A3-5427-4B55-827F-BC16C42BC7A2}"/>
              </a:ext>
            </a:extLst>
          </p:cNvPr>
          <p:cNvSpPr/>
          <p:nvPr/>
        </p:nvSpPr>
        <p:spPr>
          <a:xfrm>
            <a:off x="2838450" y="5880734"/>
            <a:ext cx="1055370" cy="748665"/>
          </a:xfrm>
          <a:prstGeom prst="rect">
            <a:avLst/>
          </a:prstGeom>
          <a:solidFill>
            <a:schemeClr val="accent2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3 - La capacité de travail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43E18A-B913-4AE4-9BB6-0C3AA5FA0769}"/>
              </a:ext>
            </a:extLst>
          </p:cNvPr>
          <p:cNvSpPr/>
          <p:nvPr/>
        </p:nvSpPr>
        <p:spPr>
          <a:xfrm>
            <a:off x="4093844" y="5880734"/>
            <a:ext cx="2062657" cy="748665"/>
          </a:xfrm>
          <a:prstGeom prst="rect">
            <a:avLst/>
          </a:prstGeom>
          <a:solidFill>
            <a:schemeClr val="accent2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4 - Boursier/Non-boursier 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</a:rPr>
              <a:t>Fille/Garçon</a:t>
            </a: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6D21059D-575F-48CD-B1CC-DF355029B8E4}"/>
              </a:ext>
            </a:extLst>
          </p:cNvPr>
          <p:cNvCxnSpPr>
            <a:stCxn id="4" idx="6"/>
            <a:endCxn id="5" idx="2"/>
          </p:cNvCxnSpPr>
          <p:nvPr/>
        </p:nvCxnSpPr>
        <p:spPr>
          <a:xfrm flipV="1">
            <a:off x="4451985" y="2377440"/>
            <a:ext cx="3640455" cy="10287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7108A5E5-21A8-436C-8142-89D29A8826D5}"/>
              </a:ext>
            </a:extLst>
          </p:cNvPr>
          <p:cNvCxnSpPr>
            <a:cxnSpLocks/>
            <a:endCxn id="7" idx="6"/>
          </p:cNvCxnSpPr>
          <p:nvPr/>
        </p:nvCxnSpPr>
        <p:spPr>
          <a:xfrm flipH="1">
            <a:off x="4880610" y="4754881"/>
            <a:ext cx="206420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6502F79C-D1EA-4DAD-BA83-93FC72A414D6}"/>
              </a:ext>
            </a:extLst>
          </p:cNvPr>
          <p:cNvCxnSpPr>
            <a:cxnSpLocks/>
          </p:cNvCxnSpPr>
          <p:nvPr/>
        </p:nvCxnSpPr>
        <p:spPr>
          <a:xfrm>
            <a:off x="9516053" y="3046095"/>
            <a:ext cx="0" cy="70410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74B46718-2B9D-4FD5-A933-B031C502862A}"/>
              </a:ext>
            </a:extLst>
          </p:cNvPr>
          <p:cNvCxnSpPr>
            <a:cxnSpLocks/>
            <a:stCxn id="7" idx="3"/>
          </p:cNvCxnSpPr>
          <p:nvPr/>
        </p:nvCxnSpPr>
        <p:spPr>
          <a:xfrm flipH="1">
            <a:off x="819899" y="5361048"/>
            <a:ext cx="610298" cy="5196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1B96CA1C-A845-4D55-B1EF-0772FDDD06D1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4293122" y="5358369"/>
            <a:ext cx="832051" cy="5223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3D7F03C1-A89D-4157-AC38-1618703129FE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2181225" y="5551739"/>
            <a:ext cx="0" cy="3289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1D7358DD-061F-45C3-8A26-0652489A34D3}"/>
              </a:ext>
            </a:extLst>
          </p:cNvPr>
          <p:cNvCxnSpPr>
            <a:cxnSpLocks/>
          </p:cNvCxnSpPr>
          <p:nvPr/>
        </p:nvCxnSpPr>
        <p:spPr>
          <a:xfrm>
            <a:off x="3366135" y="5591645"/>
            <a:ext cx="0" cy="2890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86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673</Words>
  <Application>Microsoft Office PowerPoint</Application>
  <PresentationFormat>Grand écran</PresentationFormat>
  <Paragraphs>77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Thème Office</vt:lpstr>
      <vt:lpstr>Droit et grands enjeux du monde contemporain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Droit et grands enjeux du monde contemporain</dc:title>
  <dc:creator>JARDIN Emmanuel</dc:creator>
  <cp:lastModifiedBy>dir-adjoint</cp:lastModifiedBy>
  <cp:revision>37</cp:revision>
  <dcterms:created xsi:type="dcterms:W3CDTF">2020-06-02T13:40:21Z</dcterms:created>
  <dcterms:modified xsi:type="dcterms:W3CDTF">2026-05-12T14:17:43Z</dcterms:modified>
</cp:coreProperties>
</file>