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7" r:id="rId3"/>
    <p:sldId id="302" r:id="rId4"/>
    <p:sldId id="270" r:id="rId5"/>
    <p:sldId id="272" r:id="rId6"/>
    <p:sldId id="301" r:id="rId7"/>
    <p:sldId id="315" r:id="rId8"/>
    <p:sldId id="316" r:id="rId9"/>
    <p:sldId id="313" r:id="rId10"/>
    <p:sldId id="298" r:id="rId11"/>
    <p:sldId id="274" r:id="rId12"/>
    <p:sldId id="319" r:id="rId13"/>
    <p:sldId id="321" r:id="rId14"/>
    <p:sldId id="296" r:id="rId15"/>
    <p:sldId id="307" r:id="rId16"/>
    <p:sldId id="311" r:id="rId17"/>
    <p:sldId id="312" r:id="rId18"/>
    <p:sldId id="303" r:id="rId19"/>
    <p:sldId id="314" r:id="rId20"/>
    <p:sldId id="295" r:id="rId21"/>
    <p:sldId id="310" r:id="rId22"/>
    <p:sldId id="304" r:id="rId23"/>
    <p:sldId id="280" r:id="rId24"/>
    <p:sldId id="305" r:id="rId25"/>
    <p:sldId id="281" r:id="rId26"/>
    <p:sldId id="322" r:id="rId27"/>
    <p:sldId id="293" r:id="rId28"/>
    <p:sldId id="317" r:id="rId29"/>
    <p:sldId id="291" r:id="rId30"/>
    <p:sldId id="323" r:id="rId31"/>
    <p:sldId id="325" r:id="rId32"/>
    <p:sldId id="327" r:id="rId33"/>
    <p:sldId id="324" r:id="rId34"/>
    <p:sldId id="326" r:id="rId35"/>
    <p:sldId id="328" r:id="rId36"/>
    <p:sldId id="329" r:id="rId37"/>
    <p:sldId id="330" r:id="rId38"/>
    <p:sldId id="331" r:id="rId3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FC6E1F-4AF5-7893-536C-A273675D8E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5D1B8BE-34B1-B014-3D02-CA63B0BA14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BCD7308-7A14-7A90-8323-0ED079D96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DD0A-C2CA-49A3-B2CF-35AA5AAF924A}" type="datetimeFigureOut">
              <a:rPr lang="fr-FR" smtClean="0"/>
              <a:t>01/09/2025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7D8BEAF-E793-BA04-672A-F758D158F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251197A-E3E5-D160-F951-8ED3CC72E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201B-7495-4339-9984-8BD3CCBDCE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3022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35257A-8A73-64FC-9DEB-13F94CE80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8B5687A-9F1F-F52A-0D0D-8750D0CB60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F92950-31E5-4C51-20B6-5B1798942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DD0A-C2CA-49A3-B2CF-35AA5AAF924A}" type="datetimeFigureOut">
              <a:rPr lang="fr-FR" smtClean="0"/>
              <a:t>01/09/2025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328EF76-6EC3-ABC1-1B76-888F3AC61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9608FF4-6BF1-BCF4-8A86-17FD1692C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201B-7495-4339-9984-8BD3CCBDCE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610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F8833FB-9C0F-4059-E56B-6D79F55FAF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3F5B68B-B710-6BF8-9383-C5C5EA7ECB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D79ABC8-3094-C23B-F32E-EFC1632DF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DD0A-C2CA-49A3-B2CF-35AA5AAF924A}" type="datetimeFigureOut">
              <a:rPr lang="fr-FR" smtClean="0"/>
              <a:t>01/09/2025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A0AA720-FE66-D26A-D15E-B4DC3CFF2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190C54D-B32F-0BD1-282B-E47486308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201B-7495-4339-9984-8BD3CCBDCE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2054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36CB95-9E7A-B0B6-BB02-F8F95AC8D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800B82-BF20-A126-B916-6F7C7A7893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322CEC1-3020-4233-0EC9-9131AB446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DD0A-C2CA-49A3-B2CF-35AA5AAF924A}" type="datetimeFigureOut">
              <a:rPr lang="fr-FR" smtClean="0"/>
              <a:t>01/09/2025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D5FE2ED-911D-13E9-8C70-D8AC00141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FD623B2-0188-CC00-1633-F263D33F8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201B-7495-4339-9984-8BD3CCBDCE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69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60CF2-92F3-11B9-6610-9934A799B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1D49FD4-15F3-62DB-2680-AC1A84CEDE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CF54C6A-192F-12D4-0AEB-A4EA59B1A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DD0A-C2CA-49A3-B2CF-35AA5AAF924A}" type="datetimeFigureOut">
              <a:rPr lang="fr-FR" smtClean="0"/>
              <a:t>01/09/2025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BE1B6A2-1326-17B5-F2A2-898A5E668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0B5272E-A867-1E11-CE35-8083F6038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201B-7495-4339-9984-8BD3CCBDCE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902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A5A117-1047-EAF5-4FE1-9C0D47194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42D6B9-5E74-5DE9-EEAE-0F9F1279B2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F15A9AE-A6CC-80E3-CF1C-4F51399563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CC784DA-E58F-2AD0-9D8C-1241E4340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DD0A-C2CA-49A3-B2CF-35AA5AAF924A}" type="datetimeFigureOut">
              <a:rPr lang="fr-FR" smtClean="0"/>
              <a:t>01/09/2025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6741860-49D4-2C46-42BA-E5E0605CB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257FD49-17C8-648B-B1F8-0EF2C3AE6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201B-7495-4339-9984-8BD3CCBDCE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9159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DA5550-300D-EAA8-CE99-D6918B153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04FD8BE-96EE-E4AD-9D04-CCDBBFEEF9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BB83BDD-2976-7882-DA4F-9F8E101412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8AB817D-7FC2-9737-E9B4-C8104935FD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6330B58-09A7-A7F9-1CAA-8FA24B5712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384223D-795F-569F-F5FE-99D4F7D83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DD0A-C2CA-49A3-B2CF-35AA5AAF924A}" type="datetimeFigureOut">
              <a:rPr lang="fr-FR" smtClean="0"/>
              <a:t>01/09/2025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8007A21-DBF9-7F21-1B90-12F98B563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6E3891-6397-D19F-2ECC-03D52915C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201B-7495-4339-9984-8BD3CCBDCE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47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17A70E-CDF8-4F5F-E372-3F652A946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176CE8F-AA24-743D-AB46-7E2BEF85E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DD0A-C2CA-49A3-B2CF-35AA5AAF924A}" type="datetimeFigureOut">
              <a:rPr lang="fr-FR" smtClean="0"/>
              <a:t>01/09/2025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F8E93B7-683C-70B1-CF3D-3EE559A29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89E88AC-9D4B-9D94-DA3A-BE727454A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201B-7495-4339-9984-8BD3CCBDCE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4375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E8A5D87-AE14-94B8-606C-D08289B39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DD0A-C2CA-49A3-B2CF-35AA5AAF924A}" type="datetimeFigureOut">
              <a:rPr lang="fr-FR" smtClean="0"/>
              <a:t>01/09/2025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5B66A54-69E8-E5BF-464D-57DD11812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3B831EC-8B20-C5A8-238B-44856CF5A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201B-7495-4339-9984-8BD3CCBDCE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747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958482-13AC-115A-B0C5-2D2B2E7FF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72318A8-F3C8-550E-99A1-73160C58D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CD3999F-0E0A-B217-8470-F129A2FEBD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80830BE-A202-050E-6DF5-B790A34B7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DD0A-C2CA-49A3-B2CF-35AA5AAF924A}" type="datetimeFigureOut">
              <a:rPr lang="fr-FR" smtClean="0"/>
              <a:t>01/09/2025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C7AAAFE-7642-8F5F-0B7B-8C6CE550E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F99B0CE-5319-3BD5-108F-67258D1AE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201B-7495-4339-9984-8BD3CCBDCE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195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1B2F8B-0035-1597-70F3-1D08D1D91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A545FC5-F7B1-E803-E53B-25FCCC420F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94EB702-01FD-3485-4FFF-B32BF61F29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EA6EC2C-1CE0-CEB5-A87B-33305ACC7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DD0A-C2CA-49A3-B2CF-35AA5AAF924A}" type="datetimeFigureOut">
              <a:rPr lang="fr-FR" smtClean="0"/>
              <a:t>01/09/2025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49EE0C1-DA33-2407-1CC4-1B888B298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DC9EAF9-1453-BC2E-AE07-B26E4BC30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B201B-7495-4339-9984-8BD3CCBDCE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0140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9AF670D-C68B-ED35-91D3-F74F74A7C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3C9067-DBA7-3DB2-7CE0-C48785E24E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88E4CEF-5C5B-9D07-ECF5-76F2E7F659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DDD0A-C2CA-49A3-B2CF-35AA5AAF924A}" type="datetimeFigureOut">
              <a:rPr lang="fr-FR" smtClean="0"/>
              <a:t>01/09/2025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45558E-142E-D758-7E94-46397661D7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91FE412-DEE1-0906-297B-4C7998B3F7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B201B-7495-4339-9984-8BD3CCBDCE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9032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earltrees.com/t/concours-ciceron-candidats/id82976339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C254F4-821C-D76C-EF2E-69D6CBC5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7999"/>
          </a:xfrm>
          <a:solidFill>
            <a:schemeClr val="tx2"/>
          </a:solidFill>
        </p:spPr>
        <p:txBody>
          <a:bodyPr/>
          <a:lstStyle/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FE57997-1A72-DFD1-C717-9B8BCE650C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9266" y="926592"/>
            <a:ext cx="9019710" cy="5408415"/>
          </a:xfrm>
        </p:spPr>
        <p:txBody>
          <a:bodyPr/>
          <a:lstStyle/>
          <a:p>
            <a:pPr marL="0" indent="0">
              <a:buNone/>
            </a:pPr>
            <a:r>
              <a:rPr lang="fr-FR" sz="36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« L'orateur parfait est celui qui par la parole sait instruire, plaire et toucher.</a:t>
            </a:r>
          </a:p>
          <a:p>
            <a:endParaRPr lang="fr-FR" sz="3600" dirty="0">
              <a:solidFill>
                <a:schemeClr val="bg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18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485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E180D4A7-C9FB-4DFB-919C-405C955672EB}">
      <p14:showEvtLst xmlns:p14="http://schemas.microsoft.com/office/powerpoint/2010/main">
        <p14:playEvt time="3" objId="4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45AD52-8FB4-BD3F-6F4E-D3B00A2BB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19C6212-CDB7-DD89-D504-4BF2B3FEC8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4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fr-FR" sz="44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Inscription des candidats</a:t>
            </a:r>
          </a:p>
          <a:p>
            <a:pPr marL="0" indent="0" algn="ctr">
              <a:buNone/>
            </a:pPr>
            <a:endParaRPr lang="fr-FR" sz="4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fr-FR" sz="4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avant le vendredi </a:t>
            </a:r>
            <a:r>
              <a:rPr lang="fr-FR" sz="4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</a:t>
            </a:r>
            <a:r>
              <a:rPr lang="fr-FR" sz="4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septembre 2025</a:t>
            </a:r>
            <a:r>
              <a:rPr lang="fr-FR" sz="44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indent="0" algn="ctr">
              <a:buNone/>
            </a:pPr>
            <a:r>
              <a:rPr lang="fr-FR" sz="44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22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45AD52-8FB4-BD3F-6F4E-D3B00A2BB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19C6212-CDB7-DD89-D504-4BF2B3FEC8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fr-FR" sz="44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résélections du concours</a:t>
            </a:r>
          </a:p>
          <a:p>
            <a:pPr marL="0" indent="0" algn="ctr">
              <a:buNone/>
            </a:pPr>
            <a:endParaRPr lang="fr-FR" sz="4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fr-FR" sz="44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4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mercredi 15 octobre</a:t>
            </a:r>
            <a:r>
              <a:rPr lang="fr-FR" sz="4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2025</a:t>
            </a:r>
            <a:endParaRPr lang="fr-FR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56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E02363-883B-E0A3-9F8E-A1755A8D55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772B28A-9A7F-8551-0D11-B56398161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3200"/>
            <a:ext cx="10515600" cy="6231467"/>
          </a:xfrm>
        </p:spPr>
        <p:txBody>
          <a:bodyPr>
            <a:noAutofit/>
          </a:bodyPr>
          <a:lstStyle/>
          <a:p>
            <a:pPr marL="0" lvl="0" indent="0" algn="ctr">
              <a:lnSpc>
                <a:spcPct val="107000"/>
              </a:lnSpc>
              <a:buNone/>
            </a:pPr>
            <a:endParaRPr lang="fr-FR" sz="44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ctr">
              <a:lnSpc>
                <a:spcPct val="107000"/>
              </a:lnSpc>
              <a:buNone/>
            </a:pPr>
            <a:r>
              <a:rPr lang="fr-FR" sz="4400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Prestation orale libre sans notes</a:t>
            </a:r>
          </a:p>
          <a:p>
            <a:pPr marL="0" lvl="0" indent="0" algn="ctr">
              <a:lnSpc>
                <a:spcPct val="107000"/>
              </a:lnSpc>
              <a:buNone/>
            </a:pPr>
            <a:r>
              <a:rPr lang="fr-FR" sz="4400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fr-FR" sz="4400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urée de 3 minutes </a:t>
            </a:r>
          </a:p>
          <a:p>
            <a:pPr marL="0" lvl="0" indent="0" algn="ctr">
              <a:lnSpc>
                <a:spcPct val="107000"/>
              </a:lnSpc>
              <a:buNone/>
            </a:pPr>
            <a:endParaRPr lang="fr-FR" sz="44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buNone/>
            </a:pPr>
            <a:r>
              <a:rPr lang="fr-FR" sz="4400" kern="100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Préparation autonome avec ressources</a:t>
            </a:r>
          </a:p>
          <a:p>
            <a:pPr marL="0" lvl="0" indent="0" algn="ctr">
              <a:lnSpc>
                <a:spcPct val="107000"/>
              </a:lnSpc>
              <a:buNone/>
            </a:pP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3504266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1098705-277A-D6A5-E6C8-60F75ABD25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9282256-B600-00E4-9B59-D38EB6CE7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3200"/>
            <a:ext cx="10515600" cy="6231467"/>
          </a:xfrm>
        </p:spPr>
        <p:txBody>
          <a:bodyPr>
            <a:noAutofit/>
          </a:bodyPr>
          <a:lstStyle/>
          <a:p>
            <a:pPr marL="0" lvl="0" indent="0" algn="ctr">
              <a:lnSpc>
                <a:spcPct val="107000"/>
              </a:lnSpc>
              <a:buNone/>
            </a:pPr>
            <a:endParaRPr lang="fr-FR" sz="44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ctr">
              <a:lnSpc>
                <a:spcPct val="107000"/>
              </a:lnSpc>
              <a:buNone/>
            </a:pPr>
            <a:r>
              <a:rPr lang="fr-FR" sz="4400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Prestation orale libre sans notes</a:t>
            </a:r>
          </a:p>
          <a:p>
            <a:pPr marL="0" lvl="0" indent="0" algn="ctr">
              <a:lnSpc>
                <a:spcPct val="107000"/>
              </a:lnSpc>
              <a:buNone/>
            </a:pPr>
            <a:r>
              <a:rPr lang="fr-FR" sz="4400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fr-FR" sz="4400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urée de 3 minutes </a:t>
            </a:r>
          </a:p>
          <a:p>
            <a:pPr marL="0" lvl="0" indent="0" algn="ctr">
              <a:lnSpc>
                <a:spcPct val="107000"/>
              </a:lnSpc>
              <a:buNone/>
            </a:pPr>
            <a:endParaRPr lang="fr-FR" sz="44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buNone/>
            </a:pPr>
            <a:r>
              <a:rPr lang="fr-FR" sz="4400" kern="100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Préparation autonome avec ressources</a:t>
            </a:r>
          </a:p>
          <a:p>
            <a:pPr marL="0" indent="0" algn="ctr">
              <a:lnSpc>
                <a:spcPct val="107000"/>
              </a:lnSpc>
              <a:buNone/>
            </a:pPr>
            <a:endParaRPr lang="fr-FR" sz="4400" kern="100" dirty="0">
              <a:solidFill>
                <a:schemeClr val="bg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buNone/>
            </a:pPr>
            <a:r>
              <a:rPr lang="fr-FR" sz="4400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Inscription volontaire</a:t>
            </a:r>
          </a:p>
          <a:p>
            <a:pPr marL="0" lvl="0" indent="0" algn="ctr">
              <a:lnSpc>
                <a:spcPct val="107000"/>
              </a:lnSpc>
              <a:buNone/>
            </a:pP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285333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37FC99-D67F-73DF-2845-A5F0F8F91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D9BACC9-C6A6-CAFC-17F3-D59094B30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19048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fr-FR" sz="4400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s</a:t>
            </a:r>
            <a:r>
              <a:rPr lang="fr-FR" sz="4400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ujet à traiter au choix parmi trois  </a:t>
            </a:r>
          </a:p>
          <a:p>
            <a:pPr marL="0" indent="0" algn="ctr">
              <a:buNone/>
            </a:pPr>
            <a:endParaRPr lang="fr-FR" sz="4400" b="1" kern="1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97894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37FC99-D67F-73DF-2845-A5F0F8F91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D9BACC9-C6A6-CAFC-17F3-D59094B30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-1"/>
            <a:ext cx="10515600" cy="64928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4400" b="1" kern="1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742950" algn="ctr">
              <a:buAutoNum type="arabicPeriod"/>
            </a:pPr>
            <a:endParaRPr lang="fr-FR" sz="56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fr-FR" sz="4800" b="1" dirty="0">
                <a:solidFill>
                  <a:schemeClr val="bg1"/>
                </a:solidFill>
              </a:rPr>
              <a:t>1.</a:t>
            </a:r>
          </a:p>
          <a:p>
            <a:pPr marL="0" indent="0" algn="ctr">
              <a:buNone/>
            </a:pPr>
            <a:endParaRPr lang="fr-FR" sz="48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fr-FR" sz="4800" b="1" dirty="0">
                <a:solidFill>
                  <a:schemeClr val="bg1"/>
                </a:solidFill>
              </a:rPr>
              <a:t>« Homo, </a:t>
            </a:r>
            <a:r>
              <a:rPr lang="fr-FR" sz="4800" b="1" dirty="0" err="1">
                <a:solidFill>
                  <a:schemeClr val="bg1"/>
                </a:solidFill>
              </a:rPr>
              <a:t>homini</a:t>
            </a:r>
            <a:r>
              <a:rPr lang="fr-FR" sz="4800" b="1" dirty="0">
                <a:solidFill>
                  <a:schemeClr val="bg1"/>
                </a:solidFill>
              </a:rPr>
              <a:t> lupus. »</a:t>
            </a:r>
          </a:p>
          <a:p>
            <a:pPr marL="0" indent="0" algn="ctr">
              <a:buNone/>
            </a:pPr>
            <a:endParaRPr lang="fr-FR" sz="48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fr-FR" sz="4400" b="1" dirty="0">
                <a:solidFill>
                  <a:schemeClr val="bg1"/>
                </a:solidFill>
              </a:rPr>
              <a:t> « L’homme est un loup pour l’homme. »</a:t>
            </a:r>
          </a:p>
          <a:p>
            <a:pPr marL="0" indent="0" algn="ctr">
              <a:buNone/>
            </a:pPr>
            <a:r>
              <a:rPr lang="fr-FR" sz="4400" dirty="0">
                <a:solidFill>
                  <a:schemeClr val="bg1"/>
                </a:solidFill>
              </a:rPr>
              <a:t>                                      </a:t>
            </a:r>
            <a:r>
              <a:rPr lang="fr-FR" sz="3600" dirty="0">
                <a:solidFill>
                  <a:schemeClr val="bg1"/>
                </a:solidFill>
              </a:rPr>
              <a:t>Plaute, </a:t>
            </a:r>
            <a:r>
              <a:rPr lang="fr-FR" sz="3600" i="1" dirty="0" err="1">
                <a:solidFill>
                  <a:schemeClr val="bg1"/>
                </a:solidFill>
              </a:rPr>
              <a:t>Asinaria</a:t>
            </a:r>
            <a:r>
              <a:rPr lang="fr-FR" sz="3600" dirty="0">
                <a:solidFill>
                  <a:schemeClr val="bg1"/>
                </a:solidFill>
              </a:rPr>
              <a:t>, II</a:t>
            </a:r>
            <a:r>
              <a:rPr lang="fr-FR" sz="3600" baseline="30000" dirty="0">
                <a:solidFill>
                  <a:schemeClr val="bg1"/>
                </a:solidFill>
              </a:rPr>
              <a:t>e</a:t>
            </a:r>
            <a:r>
              <a:rPr lang="fr-FR" sz="3600" dirty="0">
                <a:solidFill>
                  <a:schemeClr val="bg1"/>
                </a:solidFill>
              </a:rPr>
              <a:t> s. av. J-C </a:t>
            </a:r>
          </a:p>
        </p:txBody>
      </p:sp>
    </p:spTree>
    <p:extLst>
      <p:ext uri="{BB962C8B-B14F-4D97-AF65-F5344CB8AC3E}">
        <p14:creationId xmlns:p14="http://schemas.microsoft.com/office/powerpoint/2010/main" val="1569920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7DC6709-4995-0903-E6E0-460988EC3E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B90EAB-27A6-B97A-91EC-7D5C9F128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824542-8372-5ECD-AC1A-461FB41426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36908"/>
            <a:ext cx="11094156" cy="5384183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fr-FR" sz="4400" b="1" kern="1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fr-FR" sz="5700" b="1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</a:p>
          <a:p>
            <a:pPr marL="0" indent="0" algn="ctr">
              <a:buNone/>
            </a:pPr>
            <a:endParaRPr lang="fr-FR" sz="5700" b="1" kern="1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fr-FR" sz="5700" b="1" dirty="0">
                <a:solidFill>
                  <a:schemeClr val="bg1"/>
                </a:solidFill>
              </a:rPr>
              <a:t>« L'ami sûr se reconnaît </a:t>
            </a:r>
          </a:p>
          <a:p>
            <a:pPr marL="0" indent="0" algn="ctr">
              <a:buNone/>
            </a:pPr>
            <a:r>
              <a:rPr lang="fr-FR" sz="5700" b="1" dirty="0">
                <a:solidFill>
                  <a:schemeClr val="bg1"/>
                </a:solidFill>
              </a:rPr>
              <a:t>dans les situations </a:t>
            </a:r>
          </a:p>
          <a:p>
            <a:pPr marL="0" indent="0" algn="ctr">
              <a:buNone/>
            </a:pPr>
            <a:r>
              <a:rPr lang="fr-FR" sz="5700" b="1" dirty="0">
                <a:solidFill>
                  <a:schemeClr val="bg1"/>
                </a:solidFill>
              </a:rPr>
              <a:t>qui ne sont pas sûres. »</a:t>
            </a:r>
            <a:r>
              <a:rPr lang="fr-FR" sz="57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endParaRPr lang="fr-FR" sz="7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fr-FR" sz="7600" dirty="0">
                <a:solidFill>
                  <a:schemeClr val="bg1"/>
                </a:solidFill>
              </a:rPr>
              <a:t>	      </a:t>
            </a:r>
            <a:r>
              <a:rPr lang="fr-FR" sz="4200" dirty="0">
                <a:solidFill>
                  <a:schemeClr val="bg1"/>
                </a:solidFill>
              </a:rPr>
              <a:t>Cicéron</a:t>
            </a:r>
            <a:r>
              <a:rPr lang="fr-FR" sz="4600" dirty="0">
                <a:solidFill>
                  <a:schemeClr val="bg1"/>
                </a:solidFill>
              </a:rPr>
              <a:t>, </a:t>
            </a:r>
            <a:r>
              <a:rPr lang="fr-FR" sz="4600" i="1" dirty="0" err="1">
                <a:solidFill>
                  <a:schemeClr val="bg1"/>
                </a:solidFill>
              </a:rPr>
              <a:t>Laelius</a:t>
            </a:r>
            <a:r>
              <a:rPr lang="fr-FR" sz="4600" i="1" dirty="0">
                <a:solidFill>
                  <a:schemeClr val="bg1"/>
                </a:solidFill>
              </a:rPr>
              <a:t> </a:t>
            </a:r>
            <a:r>
              <a:rPr lang="fr-FR" sz="4600" dirty="0">
                <a:solidFill>
                  <a:schemeClr val="bg1"/>
                </a:solidFill>
              </a:rPr>
              <a:t>ou</a:t>
            </a:r>
            <a:r>
              <a:rPr lang="fr-FR" sz="4600" i="1" dirty="0">
                <a:solidFill>
                  <a:schemeClr val="bg1"/>
                </a:solidFill>
              </a:rPr>
              <a:t> De </a:t>
            </a:r>
            <a:r>
              <a:rPr lang="fr-FR" sz="4600" i="1" dirty="0" err="1">
                <a:solidFill>
                  <a:schemeClr val="bg1"/>
                </a:solidFill>
              </a:rPr>
              <a:t>Amicitia</a:t>
            </a:r>
            <a:r>
              <a:rPr lang="fr-FR" sz="4600" i="1" dirty="0">
                <a:solidFill>
                  <a:schemeClr val="bg1"/>
                </a:solidFill>
              </a:rPr>
              <a:t>, </a:t>
            </a:r>
            <a:r>
              <a:rPr lang="fr-FR" sz="4800" dirty="0">
                <a:solidFill>
                  <a:schemeClr val="bg1"/>
                </a:solidFill>
              </a:rPr>
              <a:t>I</a:t>
            </a:r>
            <a:r>
              <a:rPr lang="fr-FR" sz="4800" baseline="30000" dirty="0">
                <a:solidFill>
                  <a:schemeClr val="bg1"/>
                </a:solidFill>
              </a:rPr>
              <a:t>er</a:t>
            </a:r>
            <a:r>
              <a:rPr lang="fr-FR" sz="4800" dirty="0">
                <a:solidFill>
                  <a:schemeClr val="bg1"/>
                </a:solidFill>
              </a:rPr>
              <a:t> s. av. J-C </a:t>
            </a:r>
            <a:endParaRPr lang="fr-FR" sz="4600" b="1" i="1" kern="100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93931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D703BC7-F13E-D058-5169-8F802F2C9E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1D0854-B5D3-2BD1-1BD8-FE81BE698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58BDF46-51EB-212D-4B8B-B4A66A637A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446" y="793353"/>
            <a:ext cx="10515600" cy="5271294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fr-FR" sz="4400" b="1" kern="1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fr-FR" sz="7700" b="1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</a:p>
          <a:p>
            <a:pPr marL="0" indent="0" algn="ctr">
              <a:buNone/>
            </a:pPr>
            <a:endParaRPr lang="fr-FR" sz="7700" b="1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fr-FR" sz="7700" b="1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 </a:t>
            </a:r>
            <a:r>
              <a:rPr lang="fr-FR" sz="7700" b="1" dirty="0">
                <a:solidFill>
                  <a:schemeClr val="bg1"/>
                </a:solidFill>
              </a:rPr>
              <a:t>Je ne suis pas né </a:t>
            </a:r>
          </a:p>
          <a:p>
            <a:pPr marL="0" indent="0" algn="ctr">
              <a:buNone/>
            </a:pPr>
            <a:r>
              <a:rPr lang="fr-FR" sz="7700" b="1" dirty="0">
                <a:solidFill>
                  <a:schemeClr val="bg1"/>
                </a:solidFill>
              </a:rPr>
              <a:t>pour partager </a:t>
            </a:r>
          </a:p>
          <a:p>
            <a:pPr marL="0" indent="0" algn="ctr">
              <a:buNone/>
            </a:pPr>
            <a:r>
              <a:rPr lang="fr-FR" sz="7700" b="1" dirty="0">
                <a:solidFill>
                  <a:schemeClr val="bg1"/>
                </a:solidFill>
              </a:rPr>
              <a:t>la haine mais l'amour. »</a:t>
            </a:r>
          </a:p>
          <a:p>
            <a:pPr marL="0" indent="0" algn="ctr">
              <a:buNone/>
            </a:pPr>
            <a:endParaRPr lang="fr-FR" sz="6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fr-FR" sz="6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fr-FR" sz="5800" dirty="0">
                <a:solidFill>
                  <a:schemeClr val="bg1"/>
                </a:solidFill>
              </a:rPr>
              <a:t>                                        Sophocle, </a:t>
            </a:r>
            <a:r>
              <a:rPr lang="fr-FR" sz="5800" i="1" dirty="0">
                <a:solidFill>
                  <a:schemeClr val="bg1"/>
                </a:solidFill>
              </a:rPr>
              <a:t>Antigone, </a:t>
            </a:r>
            <a:r>
              <a:rPr lang="fr-FR" sz="6000" dirty="0">
                <a:solidFill>
                  <a:schemeClr val="bg1"/>
                </a:solidFill>
              </a:rPr>
              <a:t>V</a:t>
            </a:r>
            <a:r>
              <a:rPr lang="fr-FR" sz="6000" baseline="30000" dirty="0">
                <a:solidFill>
                  <a:schemeClr val="bg1"/>
                </a:solidFill>
              </a:rPr>
              <a:t>e</a:t>
            </a:r>
            <a:r>
              <a:rPr lang="fr-FR" sz="6000" dirty="0">
                <a:solidFill>
                  <a:schemeClr val="bg1"/>
                </a:solidFill>
              </a:rPr>
              <a:t> s. av. J-C </a:t>
            </a:r>
            <a:endParaRPr lang="fr-FR" sz="5800" i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fr-FR" sz="6600" b="1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05765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37FC99-D67F-73DF-2845-A5F0F8F91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D9BACC9-C6A6-CAFC-17F3-D59094B30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5359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fr-FR" sz="4400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Sélection des meilleurs candidats</a:t>
            </a:r>
          </a:p>
          <a:p>
            <a:pPr marL="0" indent="0" algn="ctr">
              <a:buNone/>
            </a:pPr>
            <a:endParaRPr lang="fr-FR" sz="4400" b="1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fr-FR" sz="4400" b="1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12 finalistes</a:t>
            </a:r>
          </a:p>
          <a:p>
            <a:pPr marL="0" indent="0" algn="ctr">
              <a:buNone/>
            </a:pPr>
            <a:endParaRPr lang="fr-FR" sz="4400" b="1" kern="100" dirty="0">
              <a:solidFill>
                <a:schemeClr val="bg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fr-FR" sz="4400" b="1" kern="100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Résultats le jeudi 16 octobre 2025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4446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70946C2-AE7E-8D31-C0FD-0793EF6AF5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218E47-11C5-9668-E145-74C0C02D1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563D5E4-8434-C16E-8F28-4E18B2AC3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4400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fr-FR" sz="4400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euxième période</a:t>
            </a:r>
          </a:p>
          <a:p>
            <a:pPr marL="0" indent="0" algn="ctr">
              <a:buNone/>
            </a:pPr>
            <a:endParaRPr lang="fr-FR" sz="4400" b="1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fr-FR" sz="4400" b="1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 du 16 octobre au 18 décembre 2025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4855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C254F4-821C-D76C-EF2E-69D6CBC5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7999"/>
          </a:xfrm>
          <a:solidFill>
            <a:schemeClr val="tx2"/>
          </a:solidFill>
        </p:spPr>
        <p:txBody>
          <a:bodyPr/>
          <a:lstStyle/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FE57997-1A72-DFD1-C717-9B8BCE650C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9266" y="926592"/>
            <a:ext cx="9019710" cy="5408415"/>
          </a:xfrm>
        </p:spPr>
        <p:txBody>
          <a:bodyPr/>
          <a:lstStyle/>
          <a:p>
            <a:pPr marL="0" indent="0">
              <a:buNone/>
            </a:pPr>
            <a:r>
              <a:rPr lang="fr-FR" sz="36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« L'orateur parfait est celui qui par la parole sait instruire, plaire et toucher.</a:t>
            </a:r>
          </a:p>
          <a:p>
            <a:endParaRPr lang="fr-FR" sz="3600" dirty="0">
              <a:solidFill>
                <a:schemeClr val="bg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36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Instruire est un devoir,</a:t>
            </a:r>
          </a:p>
          <a:p>
            <a:pPr marL="0" indent="0">
              <a:buNone/>
            </a:pPr>
            <a:r>
              <a:rPr lang="fr-FR" sz="36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plaire est un accessoire, </a:t>
            </a:r>
          </a:p>
          <a:p>
            <a:pPr marL="0" indent="0">
              <a:buNone/>
            </a:pPr>
            <a:r>
              <a:rPr lang="fr-FR" sz="36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toucher est une nécessité. » </a:t>
            </a:r>
          </a:p>
          <a:p>
            <a:pPr marL="0" indent="0">
              <a:buNone/>
            </a:pPr>
            <a:endParaRPr lang="fr-FR" sz="3600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18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3104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37FC99-D67F-73DF-2845-A5F0F8F91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D9BACC9-C6A6-CAFC-17F3-D59094B30B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lnSpc>
                <a:spcPct val="107000"/>
              </a:lnSpc>
              <a:buNone/>
            </a:pPr>
            <a:r>
              <a:rPr lang="fr-FR" sz="4400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Accompagnement de chaque candidat par un professeur </a:t>
            </a:r>
            <a:r>
              <a:rPr lang="fr-FR" sz="4400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mentor</a:t>
            </a:r>
            <a:endParaRPr lang="fr-FR" sz="44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ctr">
              <a:lnSpc>
                <a:spcPct val="107000"/>
              </a:lnSpc>
              <a:buNone/>
            </a:pPr>
            <a:r>
              <a:rPr lang="fr-FR" sz="4400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lv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4400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4400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éances de préparation collective 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5624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21BB62-73F8-7F46-319D-6D7119E20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FBE098-F061-8098-C873-B5FAC9582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748244D-F62F-346B-0EED-7316E37C8D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022" y="3010958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fr-FR" sz="4800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</a:t>
            </a:r>
            <a:r>
              <a:rPr lang="fr-FR" sz="4400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sujet</a:t>
            </a:r>
            <a:r>
              <a:rPr lang="fr-FR" sz="4800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unique imposé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330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5C52C1-3728-1613-BDC8-FB3C28CA5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FB3AE25-937B-9A53-822B-DD6FD0DA9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3202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800" dirty="0">
                <a:solidFill>
                  <a:schemeClr val="bg1"/>
                </a:solidFill>
              </a:rPr>
              <a:t>Discours selon </a:t>
            </a:r>
          </a:p>
          <a:p>
            <a:pPr marL="0" indent="0" algn="ctr">
              <a:buNone/>
            </a:pPr>
            <a:r>
              <a:rPr lang="fr-FR" sz="4800" dirty="0">
                <a:solidFill>
                  <a:schemeClr val="bg1"/>
                </a:solidFill>
              </a:rPr>
              <a:t>les règles de la rhétorique classique</a:t>
            </a:r>
          </a:p>
          <a:p>
            <a:pPr marL="0" indent="0" algn="ctr">
              <a:buNone/>
            </a:pPr>
            <a:endParaRPr lang="fr-FR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461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37FC99-D67F-73DF-2845-A5F0F8F91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D9BACC9-C6A6-CAFC-17F3-D59094B30B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7200" b="1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Grande finale</a:t>
            </a:r>
          </a:p>
          <a:p>
            <a:pPr marL="0" indent="0" algn="ctr">
              <a:buNone/>
            </a:pPr>
            <a:r>
              <a:rPr lang="fr-FR" sz="7200" b="1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</a:t>
            </a:r>
          </a:p>
          <a:p>
            <a:pPr marL="0" indent="0" algn="ctr">
              <a:buNone/>
            </a:pPr>
            <a:r>
              <a:rPr lang="fr-FR" sz="7200" b="1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Jeudi 18 décembre 2025</a:t>
            </a:r>
            <a:endParaRPr lang="fr-FR" sz="7200" b="1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9779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5C52C1-3728-1613-BDC8-FB3C28CA5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FB3AE25-937B-9A53-822B-DD6FD0DA9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44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fr-FR" sz="7200" b="1" dirty="0">
                <a:solidFill>
                  <a:schemeClr val="bg1"/>
                </a:solidFill>
              </a:rPr>
              <a:t>3 minutes </a:t>
            </a:r>
          </a:p>
          <a:p>
            <a:pPr marL="0" indent="0" algn="ctr">
              <a:buNone/>
            </a:pPr>
            <a:r>
              <a:rPr lang="fr-FR" sz="7200" b="1" dirty="0">
                <a:solidFill>
                  <a:schemeClr val="bg1"/>
                </a:solidFill>
              </a:rPr>
              <a:t>pour convaincre</a:t>
            </a:r>
          </a:p>
        </p:txBody>
      </p:sp>
    </p:spTree>
    <p:extLst>
      <p:ext uri="{BB962C8B-B14F-4D97-AF65-F5344CB8AC3E}">
        <p14:creationId xmlns:p14="http://schemas.microsoft.com/office/powerpoint/2010/main" val="1611596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37FC99-D67F-73DF-2845-A5F0F8F91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fr-FR" sz="48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28" name="Picture 4" descr="Couronne de laurier, couronne , laurier , image , png , stamp - PNG gratuit  - PicMix">
            <a:extLst>
              <a:ext uri="{FF2B5EF4-FFF2-40B4-BE49-F238E27FC236}">
                <a16:creationId xmlns:a16="http://schemas.microsoft.com/office/drawing/2014/main" id="{E7B8CA13-7482-BE4C-F5FD-09104F68EE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2152" y="1690688"/>
            <a:ext cx="3810000" cy="370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E2E0FDEE-EAFE-0DC1-CF66-44DEA1124A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FR" sz="72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fr-FR" sz="7200" b="1" dirty="0">
                <a:solidFill>
                  <a:schemeClr val="bg1"/>
                </a:solidFill>
              </a:rPr>
              <a:t>3 </a:t>
            </a:r>
            <a:r>
              <a:rPr lang="fr-FR" sz="7200" b="1" dirty="0">
                <a:solidFill>
                  <a:schemeClr val="bg1"/>
                </a:solidFill>
                <a:latin typeface="+mn-lt"/>
              </a:rPr>
              <a:t>prix</a:t>
            </a:r>
            <a:r>
              <a:rPr lang="fr-FR" sz="7200" b="1" dirty="0">
                <a:solidFill>
                  <a:schemeClr val="bg1"/>
                </a:solidFill>
              </a:rPr>
              <a:t> pour la gloire</a:t>
            </a:r>
          </a:p>
          <a:p>
            <a:endParaRPr lang="fr-FR" u="sng" dirty="0"/>
          </a:p>
        </p:txBody>
      </p:sp>
    </p:spTree>
    <p:extLst>
      <p:ext uri="{BB962C8B-B14F-4D97-AF65-F5344CB8AC3E}">
        <p14:creationId xmlns:p14="http://schemas.microsoft.com/office/powerpoint/2010/main" val="523228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FDA34D8-D07A-4D81-D3F2-CA75E4C668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DA5E8B-69F9-81CD-5E89-4FA818722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fr-FR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8C97F3E-0D9A-9C49-FF08-C209CD4C15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 algn="just">
              <a:lnSpc>
                <a:spcPct val="150000"/>
              </a:lnSpc>
              <a:buNone/>
            </a:pPr>
            <a:r>
              <a:rPr lang="fr-FR" sz="4400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Prix des lycéens</a:t>
            </a:r>
          </a:p>
          <a:p>
            <a:pPr marL="457200" lvl="1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fr-FR" sz="4400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Prix du lycée  </a:t>
            </a:r>
          </a:p>
          <a:p>
            <a:pPr marL="457200" lvl="1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fr-FR" sz="4400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Prix de la ville de Pamiers</a:t>
            </a:r>
          </a:p>
          <a:p>
            <a:pPr marL="0" indent="0" algn="ctr">
              <a:buNone/>
            </a:pPr>
            <a:endParaRPr lang="fr-FR" sz="4400" dirty="0">
              <a:solidFill>
                <a:schemeClr val="bg1"/>
              </a:solidFill>
            </a:endParaRPr>
          </a:p>
        </p:txBody>
      </p:sp>
      <p:pic>
        <p:nvPicPr>
          <p:cNvPr id="1028" name="Picture 4" descr="Couronne de laurier, couronne , laurier , image , png , stamp - PNG gratuit  - PicMix">
            <a:extLst>
              <a:ext uri="{FF2B5EF4-FFF2-40B4-BE49-F238E27FC236}">
                <a16:creationId xmlns:a16="http://schemas.microsoft.com/office/drawing/2014/main" id="{C8E0F935-9617-35BF-04D2-257D5432ED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2152" y="1690688"/>
            <a:ext cx="3810000" cy="370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4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37FC99-D67F-73DF-2845-A5F0F8F91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D9BACC9-C6A6-CAFC-17F3-D59094B30B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400" dirty="0">
                <a:solidFill>
                  <a:schemeClr val="bg1"/>
                </a:solidFill>
              </a:rPr>
              <a:t>« </a:t>
            </a:r>
            <a:r>
              <a:rPr lang="fr-FR" sz="4400" b="0" i="0" dirty="0">
                <a:solidFill>
                  <a:schemeClr val="bg1"/>
                </a:solidFill>
                <a:effectLst/>
              </a:rPr>
              <a:t>Il n'y a point de génie sans un grain </a:t>
            </a:r>
          </a:p>
          <a:p>
            <a:pPr marL="0" indent="0" algn="ctr">
              <a:buNone/>
            </a:pPr>
            <a:r>
              <a:rPr lang="fr-FR" sz="4400" b="0" i="0" dirty="0">
                <a:solidFill>
                  <a:schemeClr val="bg1"/>
                </a:solidFill>
                <a:effectLst/>
              </a:rPr>
              <a:t>de folie. »</a:t>
            </a:r>
          </a:p>
          <a:p>
            <a:pPr marL="0" indent="0" algn="ctr">
              <a:buNone/>
            </a:pPr>
            <a:r>
              <a:rPr lang="fr-FR" sz="4400" dirty="0">
                <a:solidFill>
                  <a:schemeClr val="bg1"/>
                </a:solidFill>
              </a:rPr>
              <a:t>                                                           Aristote</a:t>
            </a:r>
          </a:p>
          <a:p>
            <a:pPr marL="0" indent="0" algn="ctr">
              <a:buNone/>
            </a:pPr>
            <a:endParaRPr lang="fr-FR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44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A98B567-42D1-7876-1228-A84090693D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D665A1-5C9D-0809-BA56-031D1E832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DDC2424-FD4F-7F42-F36B-792590D20A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400" dirty="0">
                <a:solidFill>
                  <a:schemeClr val="bg1"/>
                </a:solidFill>
              </a:rPr>
              <a:t>« </a:t>
            </a:r>
            <a:r>
              <a:rPr lang="fr-FR" sz="4400" b="0" i="0" dirty="0">
                <a:solidFill>
                  <a:schemeClr val="bg1"/>
                </a:solidFill>
                <a:effectLst/>
              </a:rPr>
              <a:t>Il n'y a point de génie sans un grain </a:t>
            </a:r>
          </a:p>
          <a:p>
            <a:pPr marL="0" indent="0" algn="ctr">
              <a:buNone/>
            </a:pPr>
            <a:r>
              <a:rPr lang="fr-FR" sz="4400" b="0" i="0" dirty="0">
                <a:solidFill>
                  <a:schemeClr val="bg1"/>
                </a:solidFill>
                <a:effectLst/>
              </a:rPr>
              <a:t>de folie. »</a:t>
            </a:r>
          </a:p>
          <a:p>
            <a:pPr marL="0" indent="0" algn="ctr">
              <a:buNone/>
            </a:pPr>
            <a:r>
              <a:rPr lang="fr-FR" sz="4400" dirty="0">
                <a:solidFill>
                  <a:schemeClr val="bg1"/>
                </a:solidFill>
              </a:rPr>
              <a:t>                                                           Aristote</a:t>
            </a:r>
          </a:p>
          <a:p>
            <a:pPr marL="0" indent="0" algn="ctr">
              <a:buNone/>
            </a:pPr>
            <a:endParaRPr lang="fr-FR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fr-FR" sz="6000" dirty="0">
                <a:solidFill>
                  <a:schemeClr val="bg1"/>
                </a:solidFill>
              </a:rPr>
              <a:t>Que le meilleur gagne ! </a:t>
            </a:r>
          </a:p>
        </p:txBody>
      </p:sp>
    </p:spTree>
    <p:extLst>
      <p:ext uri="{BB962C8B-B14F-4D97-AF65-F5344CB8AC3E}">
        <p14:creationId xmlns:p14="http://schemas.microsoft.com/office/powerpoint/2010/main" val="2252258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45AD52-8FB4-BD3F-6F4E-D3B00A2BB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5" name="Espace réservé du contenu 6">
            <a:extLst>
              <a:ext uri="{FF2B5EF4-FFF2-40B4-BE49-F238E27FC236}">
                <a16:creationId xmlns:a16="http://schemas.microsoft.com/office/drawing/2014/main" id="{A5F5CF00-831E-6A4B-213B-0B3C2C409E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226" y="496226"/>
            <a:ext cx="5865548" cy="5865548"/>
          </a:xfrm>
        </p:spPr>
      </p:pic>
    </p:spTree>
    <p:extLst>
      <p:ext uri="{BB962C8B-B14F-4D97-AF65-F5344CB8AC3E}">
        <p14:creationId xmlns:p14="http://schemas.microsoft.com/office/powerpoint/2010/main" val="120199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C254F4-821C-D76C-EF2E-69D6CBC5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7999"/>
          </a:xfrm>
          <a:solidFill>
            <a:schemeClr val="tx2"/>
          </a:solidFill>
        </p:spPr>
        <p:txBody>
          <a:bodyPr/>
          <a:lstStyle/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FE57997-1A72-DFD1-C717-9B8BCE650C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9266" y="926592"/>
            <a:ext cx="9019710" cy="54084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« L'orateur parfait est celui qui par la parole sait instruire, plaire et toucher.</a:t>
            </a:r>
          </a:p>
          <a:p>
            <a:endParaRPr lang="fr-FR" sz="3600" dirty="0">
              <a:solidFill>
                <a:schemeClr val="bg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36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Instruire est un devoir,</a:t>
            </a:r>
          </a:p>
          <a:p>
            <a:pPr marL="0" indent="0">
              <a:buNone/>
            </a:pPr>
            <a:r>
              <a:rPr lang="fr-FR" sz="36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plaire est un accessoire, </a:t>
            </a:r>
          </a:p>
          <a:p>
            <a:pPr marL="0" indent="0">
              <a:buNone/>
            </a:pPr>
            <a:r>
              <a:rPr lang="fr-FR" sz="36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toucher est une nécessité. » </a:t>
            </a:r>
          </a:p>
          <a:p>
            <a:pPr marL="0" indent="0">
              <a:buNone/>
            </a:pPr>
            <a:endParaRPr lang="fr-FR" sz="3600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36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Cicéron, I</a:t>
            </a:r>
            <a:r>
              <a:rPr lang="fr-FR" sz="3600" baseline="300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er</a:t>
            </a:r>
            <a:r>
              <a:rPr lang="fr-FR" sz="36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siècle av. J-C.</a:t>
            </a:r>
          </a:p>
          <a:p>
            <a:pPr marL="0" indent="0">
              <a:buNone/>
            </a:pPr>
            <a:endParaRPr lang="fr-FR" sz="18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4620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8085E4C-5483-0C90-342B-E81299B2FB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3CAE57-6C44-5770-BE29-19629D1F1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69F5ADB-0005-E37E-061C-1DB5B91F1F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87022"/>
            <a:ext cx="10515600" cy="60621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6000" dirty="0">
                <a:solidFill>
                  <a:schemeClr val="bg1"/>
                </a:solidFill>
              </a:rPr>
              <a:t>Ressources pour les candidats</a:t>
            </a:r>
            <a:endParaRPr lang="fr-FR" sz="5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fr-FR" sz="5400" dirty="0">
                <a:solidFill>
                  <a:schemeClr val="bg1"/>
                </a:solidFill>
              </a:rPr>
              <a:t> </a:t>
            </a:r>
          </a:p>
          <a:p>
            <a:pPr>
              <a:buFontTx/>
              <a:buChar char="-"/>
            </a:pPr>
            <a:r>
              <a:rPr lang="fr-FR" sz="4400" dirty="0">
                <a:solidFill>
                  <a:schemeClr val="bg1"/>
                </a:solidFill>
              </a:rPr>
              <a:t>Pearltrees candidats : un trésor d’inspiration</a:t>
            </a:r>
          </a:p>
          <a:p>
            <a:pPr marL="0" indent="0">
              <a:buNone/>
            </a:pPr>
            <a:r>
              <a:rPr lang="fr-FR" sz="4400" dirty="0">
                <a:solidFill>
                  <a:schemeClr val="bg1"/>
                </a:solidFill>
                <a:hlinkClick r:id="rId2"/>
              </a:rPr>
              <a:t>https://www.pearltrees.com/t/concours-ciceron-candidats/id82976339</a:t>
            </a:r>
            <a:endParaRPr lang="fr-FR" sz="4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fr-FR" sz="4400" dirty="0">
                <a:solidFill>
                  <a:schemeClr val="bg1"/>
                </a:solidFill>
              </a:rPr>
              <a:t>- manuels et livres au CDI</a:t>
            </a:r>
          </a:p>
          <a:p>
            <a:pPr>
              <a:buFontTx/>
              <a:buChar char="-"/>
            </a:pPr>
            <a:r>
              <a:rPr lang="fr-FR" sz="4400" dirty="0">
                <a:solidFill>
                  <a:schemeClr val="bg1"/>
                </a:solidFill>
              </a:rPr>
              <a:t>conseils des professeurs</a:t>
            </a:r>
          </a:p>
          <a:p>
            <a:pPr>
              <a:buFontTx/>
              <a:buChar char="-"/>
            </a:pPr>
            <a:r>
              <a:rPr lang="fr-FR" sz="4400" dirty="0">
                <a:solidFill>
                  <a:schemeClr val="bg1"/>
                </a:solidFill>
              </a:rPr>
              <a:t> réunions avec les professeurs organisateurs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0987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3000"/>
    </mc:Choice>
    <mc:Fallback>
      <p:transition spd="slow" advClick="0" advTm="3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94842CB-45F5-7483-04AF-5517D6E1B2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A29E11-7EA5-6806-98BC-01B50F603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+mn-lt"/>
              </a:rPr>
              <a:t>Le concours Cicéron 2024 en images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9B403FB-0CAE-DE0D-2682-598A6E8F7E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24" y="4197797"/>
            <a:ext cx="4034719" cy="2280961"/>
          </a:xfrm>
          <a:prstGeom prst="rect">
            <a:avLst/>
          </a:prstGeom>
        </p:spPr>
      </p:pic>
      <p:pic>
        <p:nvPicPr>
          <p:cNvPr id="13" name="Espace réservé du contenu 12">
            <a:extLst>
              <a:ext uri="{FF2B5EF4-FFF2-40B4-BE49-F238E27FC236}">
                <a16:creationId xmlns:a16="http://schemas.microsoft.com/office/drawing/2014/main" id="{A0F77C23-1249-E46B-270B-64412896F1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177" y="2058238"/>
            <a:ext cx="4373386" cy="3280040"/>
          </a:xfr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137CA023-3D07-70B4-9F5D-04A9CFB105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805" y="4213858"/>
            <a:ext cx="3149225" cy="236191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2751B1C8-63F4-DB84-52BD-EEBD39FD4C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030" y="2303895"/>
            <a:ext cx="2307037" cy="411971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03D18B2A-7A8F-4A8D-C142-D104D428B808}"/>
              </a:ext>
            </a:extLst>
          </p:cNvPr>
          <p:cNvSpPr txBox="1"/>
          <p:nvPr/>
        </p:nvSpPr>
        <p:spPr>
          <a:xfrm>
            <a:off x="838200" y="2573867"/>
            <a:ext cx="29887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bg1"/>
                </a:solidFill>
              </a:rPr>
              <a:t>Présélections du mercredi 16 octobre 2024</a:t>
            </a:r>
          </a:p>
        </p:txBody>
      </p:sp>
    </p:spTree>
    <p:extLst>
      <p:ext uri="{BB962C8B-B14F-4D97-AF65-F5344CB8AC3E}">
        <p14:creationId xmlns:p14="http://schemas.microsoft.com/office/powerpoint/2010/main" val="3675453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3000"/>
    </mc:Choice>
    <mc:Fallback>
      <p:transition spd="slow" advClick="0" advTm="30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6ADD52F-E64C-9415-D724-A9F94872AE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9FF89207-30A0-2C15-11EE-1BEC6DD2C8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186" y="2617942"/>
            <a:ext cx="5225480" cy="3874933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8CF216D8-0413-9194-B2F7-1E642E89A60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844" y="1185597"/>
            <a:ext cx="3878239" cy="5170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re 7">
            <a:extLst>
              <a:ext uri="{FF2B5EF4-FFF2-40B4-BE49-F238E27FC236}">
                <a16:creationId xmlns:a16="http://schemas.microsoft.com/office/drawing/2014/main" id="{3D61C929-E464-79C1-F0AA-88F501AB2C3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36126" y="1185597"/>
            <a:ext cx="105156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bg1"/>
                </a:solidFill>
              </a:rPr>
              <a:t>Grande finale du jeudi 19 décembre 2024</a:t>
            </a:r>
          </a:p>
        </p:txBody>
      </p:sp>
    </p:spTree>
    <p:extLst>
      <p:ext uri="{BB962C8B-B14F-4D97-AF65-F5344CB8AC3E}">
        <p14:creationId xmlns:p14="http://schemas.microsoft.com/office/powerpoint/2010/main" val="358461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3000"/>
    </mc:Choice>
    <mc:Fallback>
      <p:transition spd="slow" advClick="0" advTm="30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2D50555-2F1D-0BDC-70F3-A8F50F4510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A2F1BC-CCF9-8CD1-2D53-5ED7A37ED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5" name="Espace réservé du contenu 6">
            <a:extLst>
              <a:ext uri="{FF2B5EF4-FFF2-40B4-BE49-F238E27FC236}">
                <a16:creationId xmlns:a16="http://schemas.microsoft.com/office/drawing/2014/main" id="{C01B6C04-1DD6-9422-92FC-D18859B359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226" y="496226"/>
            <a:ext cx="5865548" cy="5865548"/>
          </a:xfrm>
        </p:spPr>
      </p:pic>
    </p:spTree>
    <p:extLst>
      <p:ext uri="{BB962C8B-B14F-4D97-AF65-F5344CB8AC3E}">
        <p14:creationId xmlns:p14="http://schemas.microsoft.com/office/powerpoint/2010/main" val="215671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4390A4E-3203-9D72-0A48-303D412A39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8A14EE-335C-EEC6-4A8F-763FDCB02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1BE90AC-CE65-CA46-18F3-25921E6CEF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13433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3000"/>
    </mc:Choice>
    <mc:Fallback>
      <p:transition spd="slow" advClick="0" advTm="30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3216299-4F3B-4448-653A-9048122421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518A17-8D81-CF32-A02E-81B1BF1B8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7BA7DF30-35B2-4DAE-F7C6-CF23466C5B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6843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3000"/>
    </mc:Choice>
    <mc:Fallback>
      <p:transition spd="slow" advClick="0" advTm="30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9A8D1CF-79F6-8760-2465-A98E8D539B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662C17-11A8-DFA3-9CC9-B5B8CD210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7F6B35-CB87-6902-1E56-964DDEDFBE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4902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3000"/>
    </mc:Choice>
    <mc:Fallback>
      <p:transition spd="slow" advClick="0" advTm="300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569AECF-6266-3954-4AB3-E2CA70E8B7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650C3B-905E-9A6D-51CE-C9900F37C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2622501-9B53-06B0-9648-858022CF69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5061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3000"/>
    </mc:Choice>
    <mc:Fallback>
      <p:transition spd="slow" advClick="0" advTm="300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DFB7F0F-336D-CA79-A685-F6F920B2BC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5B5660-D047-C457-7E4B-C4EC35E75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890CCBD-48A2-A125-D0E0-1735F3D551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4486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3000"/>
    </mc:Choice>
    <mc:Fallback>
      <p:transition spd="slow" advClick="0" advTm="3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45AD52-8FB4-BD3F-6F4E-D3B00A2BB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261BD8AA-38D6-F152-8DA6-226D9D1719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906" y="752563"/>
            <a:ext cx="5352874" cy="5352874"/>
          </a:xfrm>
        </p:spPr>
      </p:pic>
    </p:spTree>
    <p:extLst>
      <p:ext uri="{BB962C8B-B14F-4D97-AF65-F5344CB8AC3E}">
        <p14:creationId xmlns:p14="http://schemas.microsoft.com/office/powerpoint/2010/main" val="3466742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45AD52-8FB4-BD3F-6F4E-D3B00A2BB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19C6212-CDB7-DD89-D504-4BF2B3FEC8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840" y="1825625"/>
            <a:ext cx="1152144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6600" dirty="0">
                <a:solidFill>
                  <a:schemeClr val="bg1"/>
                </a:solidFill>
              </a:rPr>
              <a:t>Deuxième édition </a:t>
            </a:r>
          </a:p>
          <a:p>
            <a:pPr marL="0" indent="0" algn="ctr">
              <a:buNone/>
            </a:pPr>
            <a:r>
              <a:rPr lang="fr-FR" sz="6600" dirty="0">
                <a:solidFill>
                  <a:schemeClr val="bg1"/>
                </a:solidFill>
              </a:rPr>
              <a:t>du concours d’éloquence </a:t>
            </a:r>
          </a:p>
          <a:p>
            <a:pPr marL="0" indent="0" algn="ctr">
              <a:buNone/>
            </a:pPr>
            <a:r>
              <a:rPr lang="fr-FR" sz="6600" dirty="0">
                <a:solidFill>
                  <a:schemeClr val="bg1"/>
                </a:solidFill>
              </a:rPr>
              <a:t>du lycée Pyrène de Pamiers</a:t>
            </a:r>
          </a:p>
        </p:txBody>
      </p:sp>
    </p:spTree>
    <p:extLst>
      <p:ext uri="{BB962C8B-B14F-4D97-AF65-F5344CB8AC3E}">
        <p14:creationId xmlns:p14="http://schemas.microsoft.com/office/powerpoint/2010/main" val="2706514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45AD52-8FB4-BD3F-6F4E-D3B00A2BB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19C6212-CDB7-DD89-D504-4BF2B3FEC8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212" y="1898777"/>
            <a:ext cx="1108557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dirty="0">
                <a:solidFill>
                  <a:schemeClr val="bg1"/>
                </a:solidFill>
              </a:rPr>
              <a:t>Niveaux Première et Terminale</a:t>
            </a:r>
          </a:p>
          <a:p>
            <a:pPr marL="0" indent="0" algn="ctr">
              <a:buNone/>
            </a:pPr>
            <a:endParaRPr lang="fr-FR" sz="6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fr-FR" sz="6000" dirty="0">
                <a:solidFill>
                  <a:schemeClr val="bg1"/>
                </a:solidFill>
              </a:rPr>
              <a:t>voies générale, technologique et professionnelle</a:t>
            </a:r>
          </a:p>
          <a:p>
            <a:pPr marL="0" indent="0" algn="ctr">
              <a:buNone/>
            </a:pPr>
            <a:endParaRPr lang="fr-FR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37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2C5A06A-2AA1-63EF-9FE8-79DF48A651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60A726-EF7F-2B47-3CE2-416D43FAC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472" y="1431166"/>
            <a:ext cx="10873856" cy="54268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6000" dirty="0">
                <a:solidFill>
                  <a:schemeClr val="bg1"/>
                </a:solidFill>
              </a:rPr>
              <a:t>Révélez vos talents </a:t>
            </a:r>
          </a:p>
          <a:p>
            <a:pPr marL="0" indent="0" algn="ctr">
              <a:buNone/>
            </a:pPr>
            <a:endParaRPr lang="fr-FR" sz="6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fr-FR" sz="6000" dirty="0">
                <a:solidFill>
                  <a:schemeClr val="bg1"/>
                </a:solidFill>
              </a:rPr>
              <a:t>Défendez vos idées </a:t>
            </a:r>
          </a:p>
          <a:p>
            <a:pPr marL="0" indent="0" algn="ctr">
              <a:buNone/>
            </a:pPr>
            <a:endParaRPr lang="fr-FR" sz="6000" dirty="0">
              <a:solidFill>
                <a:schemeClr val="bg1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BC63398-7597-9B3B-56AD-B685276E8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1638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F5B91BF-F405-CD7F-AB41-C8982D3FBA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61914C-67BB-80E8-A822-66C62DBB1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472" y="1431166"/>
            <a:ext cx="10873856" cy="54268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6000" dirty="0">
                <a:solidFill>
                  <a:schemeClr val="bg1"/>
                </a:solidFill>
              </a:rPr>
              <a:t>Révélez vos talents </a:t>
            </a:r>
          </a:p>
          <a:p>
            <a:pPr marL="0" indent="0" algn="ctr">
              <a:buNone/>
            </a:pPr>
            <a:endParaRPr lang="fr-FR" sz="6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fr-FR" sz="6000" dirty="0">
                <a:solidFill>
                  <a:schemeClr val="bg1"/>
                </a:solidFill>
              </a:rPr>
              <a:t>Défendez vos idées </a:t>
            </a:r>
          </a:p>
          <a:p>
            <a:pPr marL="0" indent="0" algn="ctr">
              <a:buNone/>
            </a:pPr>
            <a:endParaRPr lang="fr-FR" sz="6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fr-FR" sz="6000" dirty="0">
                <a:solidFill>
                  <a:schemeClr val="bg1"/>
                </a:solidFill>
              </a:rPr>
              <a:t>Entrez dans l’histoire du lycée    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BECAF95-781E-4029-BEB9-652CB12EB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607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BD1281E-663B-15C8-593F-3D3018027E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87C07C-6AD9-B60F-782E-EEC37F0B4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C3EFD49-1914-1F25-8D8D-8995AE088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FR" sz="4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fr-FR" sz="4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Première période</a:t>
            </a:r>
          </a:p>
          <a:p>
            <a:pPr marL="0" indent="0" algn="ctr">
              <a:buNone/>
            </a:pPr>
            <a:endParaRPr lang="fr-FR" sz="4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fr-FR" sz="4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fr-FR" sz="4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 8 septembre au 15 octobre 2025</a:t>
            </a:r>
            <a:r>
              <a:rPr lang="fr-FR" sz="44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523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452</Words>
  <Application>Microsoft Office PowerPoint</Application>
  <PresentationFormat>Grand écran</PresentationFormat>
  <Paragraphs>122</Paragraphs>
  <Slides>38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38</vt:i4>
      </vt:variant>
    </vt:vector>
  </HeadingPairs>
  <TitlesOfParts>
    <vt:vector size="43" baseType="lpstr">
      <vt:lpstr>Arial</vt:lpstr>
      <vt:lpstr>Calibri</vt:lpstr>
      <vt:lpstr>Calibri Light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Le concours Cicéron 2024 en images</vt:lpstr>
      <vt:lpstr>Grande finale du jeudi 19 décembre 2024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bertrand OLIVA</dc:creator>
  <cp:lastModifiedBy>Marie-Alice OLIVA</cp:lastModifiedBy>
  <cp:revision>21</cp:revision>
  <dcterms:created xsi:type="dcterms:W3CDTF">2024-09-04T15:27:47Z</dcterms:created>
  <dcterms:modified xsi:type="dcterms:W3CDTF">2025-09-01T18:11:16Z</dcterms:modified>
</cp:coreProperties>
</file>